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349" r:id="rId2"/>
    <p:sldId id="391" r:id="rId3"/>
    <p:sldId id="410" r:id="rId4"/>
    <p:sldId id="411" r:id="rId5"/>
    <p:sldId id="412" r:id="rId6"/>
    <p:sldId id="350" r:id="rId7"/>
    <p:sldId id="374" r:id="rId8"/>
    <p:sldId id="413" r:id="rId9"/>
    <p:sldId id="414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377" r:id="rId20"/>
    <p:sldId id="376" r:id="rId21"/>
    <p:sldId id="378" r:id="rId22"/>
    <p:sldId id="379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90" r:id="rId32"/>
    <p:sldId id="393" r:id="rId33"/>
    <p:sldId id="392" r:id="rId34"/>
    <p:sldId id="405" r:id="rId35"/>
    <p:sldId id="418" r:id="rId36"/>
    <p:sldId id="406" r:id="rId37"/>
    <p:sldId id="407" r:id="rId38"/>
    <p:sldId id="369" r:id="rId39"/>
    <p:sldId id="370" r:id="rId40"/>
    <p:sldId id="371" r:id="rId41"/>
    <p:sldId id="372" r:id="rId42"/>
    <p:sldId id="415" r:id="rId43"/>
    <p:sldId id="352" r:id="rId44"/>
    <p:sldId id="408" r:id="rId45"/>
    <p:sldId id="409" r:id="rId46"/>
    <p:sldId id="416" r:id="rId47"/>
    <p:sldId id="41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1'!$F$2:$F$44</c:f>
              <c:numCache>
                <c:formatCode>_(* #,##0.0_);_(* \(#,##0.0\);_(* \-?_);_(@_)</c:formatCode>
                <c:ptCount val="43"/>
                <c:pt idx="0">
                  <c:v>11797.335999999999</c:v>
                </c:pt>
                <c:pt idx="1">
                  <c:v>10985.06</c:v>
                </c:pt>
                <c:pt idx="2">
                  <c:v>11304.813</c:v>
                </c:pt>
                <c:pt idx="3">
                  <c:v>11523.883000000002</c:v>
                </c:pt>
                <c:pt idx="4">
                  <c:v>11904.144</c:v>
                </c:pt>
                <c:pt idx="5">
                  <c:v>12543.052000000001</c:v>
                </c:pt>
                <c:pt idx="6">
                  <c:v>11554.285</c:v>
                </c:pt>
                <c:pt idx="7">
                  <c:v>11880.628999999999</c:v>
                </c:pt>
                <c:pt idx="8">
                  <c:v>11567.163</c:v>
                </c:pt>
                <c:pt idx="9">
                  <c:v>12623.451000000001</c:v>
                </c:pt>
                <c:pt idx="10">
                  <c:v>14061.353000000001</c:v>
                </c:pt>
                <c:pt idx="11">
                  <c:v>12885.096000000001</c:v>
                </c:pt>
                <c:pt idx="12">
                  <c:v>12308.434999999999</c:v>
                </c:pt>
                <c:pt idx="13">
                  <c:v>11574.295</c:v>
                </c:pt>
                <c:pt idx="14">
                  <c:v>12651.8</c:v>
                </c:pt>
                <c:pt idx="15">
                  <c:v>13036.8</c:v>
                </c:pt>
                <c:pt idx="16">
                  <c:v>11152.6</c:v>
                </c:pt>
                <c:pt idx="17">
                  <c:v>12397.8</c:v>
                </c:pt>
                <c:pt idx="18">
                  <c:v>12614.4</c:v>
                </c:pt>
                <c:pt idx="19">
                  <c:v>12035.6</c:v>
                </c:pt>
                <c:pt idx="20">
                  <c:v>11600.3</c:v>
                </c:pt>
                <c:pt idx="21">
                  <c:v>9070.1</c:v>
                </c:pt>
                <c:pt idx="22">
                  <c:v>9822.4</c:v>
                </c:pt>
                <c:pt idx="23">
                  <c:v>9849.7999999999993</c:v>
                </c:pt>
                <c:pt idx="24">
                  <c:v>10546.1</c:v>
                </c:pt>
                <c:pt idx="25">
                  <c:v>9412.7999999999993</c:v>
                </c:pt>
                <c:pt idx="26">
                  <c:v>9663.5</c:v>
                </c:pt>
                <c:pt idx="27">
                  <c:v>9465.2999999999993</c:v>
                </c:pt>
                <c:pt idx="28">
                  <c:v>9021.7999999999993</c:v>
                </c:pt>
                <c:pt idx="29">
                  <c:v>9652.7999999999993</c:v>
                </c:pt>
                <c:pt idx="30">
                  <c:v>9493.9</c:v>
                </c:pt>
                <c:pt idx="31">
                  <c:v>9635.6</c:v>
                </c:pt>
                <c:pt idx="32">
                  <c:v>9270.5</c:v>
                </c:pt>
                <c:pt idx="33">
                  <c:v>7724</c:v>
                </c:pt>
                <c:pt idx="34">
                  <c:v>7637.7</c:v>
                </c:pt>
                <c:pt idx="35">
                  <c:v>7558.5</c:v>
                </c:pt>
                <c:pt idx="36">
                  <c:v>6783.1</c:v>
                </c:pt>
                <c:pt idx="37">
                  <c:v>6617.7</c:v>
                </c:pt>
                <c:pt idx="38">
                  <c:v>6142.3</c:v>
                </c:pt>
                <c:pt idx="39">
                  <c:v>5356.6</c:v>
                </c:pt>
                <c:pt idx="40">
                  <c:v>5482.5</c:v>
                </c:pt>
                <c:pt idx="41">
                  <c:v>5082.1000000000004</c:v>
                </c:pt>
                <c:pt idx="42">
                  <c:v>4901.2999999999993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AB-44C3-A022-CC3FBB13EB0A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1'!$H$2:$H$44</c:f>
              <c:numCache>
                <c:formatCode>#,##0.0</c:formatCode>
                <c:ptCount val="43"/>
                <c:pt idx="0">
                  <c:v>19255.727999999999</c:v>
                </c:pt>
                <c:pt idx="1">
                  <c:v>14017.063</c:v>
                </c:pt>
                <c:pt idx="2">
                  <c:v>16513.828000000001</c:v>
                </c:pt>
                <c:pt idx="3">
                  <c:v>19356.522000000001</c:v>
                </c:pt>
                <c:pt idx="4">
                  <c:v>21156.81</c:v>
                </c:pt>
                <c:pt idx="5">
                  <c:v>21490.808000000001</c:v>
                </c:pt>
                <c:pt idx="6">
                  <c:v>18981.763999999999</c:v>
                </c:pt>
                <c:pt idx="7">
                  <c:v>20796.701000000001</c:v>
                </c:pt>
                <c:pt idx="8">
                  <c:v>20690.899000000001</c:v>
                </c:pt>
                <c:pt idx="9">
                  <c:v>19754.773999999998</c:v>
                </c:pt>
                <c:pt idx="10">
                  <c:v>26179.361000000001</c:v>
                </c:pt>
                <c:pt idx="11">
                  <c:v>24777.972999999998</c:v>
                </c:pt>
                <c:pt idx="12">
                  <c:v>25646.99</c:v>
                </c:pt>
                <c:pt idx="13">
                  <c:v>21757.03</c:v>
                </c:pt>
                <c:pt idx="14">
                  <c:v>23040.6</c:v>
                </c:pt>
                <c:pt idx="15">
                  <c:v>29241.8</c:v>
                </c:pt>
                <c:pt idx="16">
                  <c:v>26806.2</c:v>
                </c:pt>
                <c:pt idx="17">
                  <c:v>30923.9</c:v>
                </c:pt>
                <c:pt idx="18">
                  <c:v>33990.699999999997</c:v>
                </c:pt>
                <c:pt idx="19">
                  <c:v>28895.1</c:v>
                </c:pt>
                <c:pt idx="20">
                  <c:v>31704.400000000001</c:v>
                </c:pt>
                <c:pt idx="21">
                  <c:v>24605.1</c:v>
                </c:pt>
                <c:pt idx="22">
                  <c:v>26742</c:v>
                </c:pt>
                <c:pt idx="23">
                  <c:v>27715.3</c:v>
                </c:pt>
                <c:pt idx="24">
                  <c:v>35833</c:v>
                </c:pt>
                <c:pt idx="25">
                  <c:v>29086.3</c:v>
                </c:pt>
                <c:pt idx="26">
                  <c:v>34613.599999999999</c:v>
                </c:pt>
                <c:pt idx="27">
                  <c:v>31554.2</c:v>
                </c:pt>
                <c:pt idx="28">
                  <c:v>27298.400000000001</c:v>
                </c:pt>
                <c:pt idx="29">
                  <c:v>31809</c:v>
                </c:pt>
                <c:pt idx="30">
                  <c:v>36596.699999999997</c:v>
                </c:pt>
                <c:pt idx="31">
                  <c:v>39964.1</c:v>
                </c:pt>
                <c:pt idx="32">
                  <c:v>33654.9</c:v>
                </c:pt>
                <c:pt idx="33">
                  <c:v>34079.199999999997</c:v>
                </c:pt>
                <c:pt idx="34">
                  <c:v>34946.699999999997</c:v>
                </c:pt>
                <c:pt idx="35">
                  <c:v>33867.1</c:v>
                </c:pt>
                <c:pt idx="36">
                  <c:v>34576.708100000003</c:v>
                </c:pt>
                <c:pt idx="37">
                  <c:v>31652.61</c:v>
                </c:pt>
                <c:pt idx="38">
                  <c:v>30082.011599999998</c:v>
                </c:pt>
                <c:pt idx="39">
                  <c:v>25758.103199999998</c:v>
                </c:pt>
                <c:pt idx="40">
                  <c:v>30462.014999999999</c:v>
                </c:pt>
                <c:pt idx="41">
                  <c:v>26810.695999999996</c:v>
                </c:pt>
                <c:pt idx="42" formatCode="_(* #,##0.0_);_(* \(#,##0.0\);_(* \-?_);_(@_)">
                  <c:v>26153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2111615"/>
        <c:axId val="1672112031"/>
      </c:lineChart>
      <c:lineChart>
        <c:grouping val="standard"/>
        <c:varyColors val="0"/>
        <c:ser>
          <c:idx val="1"/>
          <c:order val="1"/>
          <c:tx>
            <c:v>Produtividade(Kg/ha)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1'!$G$2:$G$44</c:f>
              <c:numCache>
                <c:formatCode>_(* #,##0_);_(* \(#,##0\);_(* "-"?_);_(@_)</c:formatCode>
                <c:ptCount val="43"/>
                <c:pt idx="0">
                  <c:v>1632.2098480538318</c:v>
                </c:pt>
                <c:pt idx="1">
                  <c:v>1276.0115101783695</c:v>
                </c:pt>
                <c:pt idx="2">
                  <c:v>1460.7785197331439</c:v>
                </c:pt>
                <c:pt idx="3">
                  <c:v>1679.6874803397429</c:v>
                </c:pt>
                <c:pt idx="4">
                  <c:v>1777.2642871255591</c:v>
                </c:pt>
                <c:pt idx="5">
                  <c:v>1713.363541823792</c:v>
                </c:pt>
                <c:pt idx="6">
                  <c:v>1642.8332865253021</c:v>
                </c:pt>
                <c:pt idx="7">
                  <c:v>1750.4713765575882</c:v>
                </c:pt>
                <c:pt idx="8">
                  <c:v>1788.7617733060388</c:v>
                </c:pt>
                <c:pt idx="9">
                  <c:v>1564.9265799027537</c:v>
                </c:pt>
                <c:pt idx="10">
                  <c:v>1861.7953051886259</c:v>
                </c:pt>
                <c:pt idx="11">
                  <c:v>1922.9948306167059</c:v>
                </c:pt>
                <c:pt idx="12">
                  <c:v>2083.6921996988249</c:v>
                </c:pt>
                <c:pt idx="13">
                  <c:v>1879.7715109213996</c:v>
                </c:pt>
                <c:pt idx="14">
                  <c:v>1821.1321709163917</c:v>
                </c:pt>
                <c:pt idx="15">
                  <c:v>2243.0197594501719</c:v>
                </c:pt>
                <c:pt idx="16">
                  <c:v>2403.583020999587</c:v>
                </c:pt>
                <c:pt idx="17">
                  <c:v>2494.3054412879706</c:v>
                </c:pt>
                <c:pt idx="18">
                  <c:v>2694.5950659563669</c:v>
                </c:pt>
                <c:pt idx="19">
                  <c:v>2400.8026188972717</c:v>
                </c:pt>
                <c:pt idx="20">
                  <c:v>2733.0672482608206</c:v>
                </c:pt>
                <c:pt idx="21">
                  <c:v>2712.7705317471687</c:v>
                </c:pt>
                <c:pt idx="22">
                  <c:v>2722.5525329858283</c:v>
                </c:pt>
                <c:pt idx="23">
                  <c:v>2813.7931734654512</c:v>
                </c:pt>
                <c:pt idx="24">
                  <c:v>3397.7489308844033</c:v>
                </c:pt>
                <c:pt idx="25">
                  <c:v>3090</c:v>
                </c:pt>
                <c:pt idx="26">
                  <c:v>3582</c:v>
                </c:pt>
                <c:pt idx="27">
                  <c:v>3334</c:v>
                </c:pt>
                <c:pt idx="28">
                  <c:v>3026</c:v>
                </c:pt>
                <c:pt idx="29">
                  <c:v>3295</c:v>
                </c:pt>
                <c:pt idx="30" formatCode="_(* #,##0_);_(* \(#,##0\);_(* \-_);_(@_)">
                  <c:v>3854.783397760667</c:v>
                </c:pt>
                <c:pt idx="31" formatCode="_(* #,##0_);_(* \(#,##0\);_(* \-_);_(@_)">
                  <c:v>4148</c:v>
                </c:pt>
                <c:pt idx="32" formatCode="_(* #,##0_);_(* \(#,##0\);_(* \-_);_(@_)">
                  <c:v>3630</c:v>
                </c:pt>
                <c:pt idx="33" formatCode="#,##0">
                  <c:v>4412</c:v>
                </c:pt>
                <c:pt idx="34" formatCode="#,##0">
                  <c:v>4576</c:v>
                </c:pt>
                <c:pt idx="35" formatCode="#,##0">
                  <c:v>4481</c:v>
                </c:pt>
                <c:pt idx="36" formatCode="#,##0">
                  <c:v>5097.4914714511069</c:v>
                </c:pt>
                <c:pt idx="37" formatCode="#,##0">
                  <c:v>4783.0054399564797</c:v>
                </c:pt>
                <c:pt idx="38" formatCode="#,##0">
                  <c:v>4897.5006268010347</c:v>
                </c:pt>
                <c:pt idx="39">
                  <c:v>4808.6653660904303</c:v>
                </c:pt>
                <c:pt idx="40" formatCode="_(* #,##0_);_(* \(#,##0\);_(* \-?_);_(@_)">
                  <c:v>5556.1892567259465</c:v>
                </c:pt>
                <c:pt idx="41" formatCode="_(* #,##0_);_(* \(#,##0\);_(* \-_);_(@_)">
                  <c:v>5274.5375491738787</c:v>
                </c:pt>
                <c:pt idx="42" formatCode="_(* #,##0_);_(* \(#,##0\);_(* \-?_);_(@_)">
                  <c:v>5335.9426478689338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5283775"/>
        <c:axId val="1665286687"/>
      </c:lineChart>
      <c:catAx>
        <c:axId val="1672111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2031"/>
        <c:crosses val="autoZero"/>
        <c:auto val="1"/>
        <c:lblAlgn val="ctr"/>
        <c:lblOffset val="100"/>
        <c:noMultiLvlLbl val="0"/>
      </c:catAx>
      <c:valAx>
        <c:axId val="1672112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\-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1615"/>
        <c:crosses val="autoZero"/>
        <c:crossBetween val="between"/>
      </c:valAx>
      <c:valAx>
        <c:axId val="166528668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5283775"/>
        <c:crosses val="max"/>
        <c:crossBetween val="between"/>
      </c:valAx>
      <c:catAx>
        <c:axId val="16652837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528668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484384027468265E-2"/>
          <c:y val="0.80609491187062632"/>
          <c:w val="0.95203105861767279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1'!$L$2:$L$41</c:f>
              <c:numCache>
                <c:formatCode>_(* #,##0.0_);_(* \(#,##0.0\);_(* "-"?_);_(@_)</c:formatCode>
                <c:ptCount val="40"/>
                <c:pt idx="0">
                  <c:v>146</c:v>
                </c:pt>
                <c:pt idx="1">
                  <c:v>243</c:v>
                </c:pt>
                <c:pt idx="2">
                  <c:v>228</c:v>
                </c:pt>
                <c:pt idx="3">
                  <c:v>103.9</c:v>
                </c:pt>
                <c:pt idx="4">
                  <c:v>325</c:v>
                </c:pt>
                <c:pt idx="5">
                  <c:v>373</c:v>
                </c:pt>
                <c:pt idx="6">
                  <c:v>460</c:v>
                </c:pt>
                <c:pt idx="7">
                  <c:v>549</c:v>
                </c:pt>
                <c:pt idx="8">
                  <c:v>526</c:v>
                </c:pt>
                <c:pt idx="9">
                  <c:v>665.8</c:v>
                </c:pt>
                <c:pt idx="10">
                  <c:v>518.4</c:v>
                </c:pt>
                <c:pt idx="11">
                  <c:v>799.6</c:v>
                </c:pt>
                <c:pt idx="12">
                  <c:v>990.3</c:v>
                </c:pt>
                <c:pt idx="13">
                  <c:v>1283.7</c:v>
                </c:pt>
                <c:pt idx="14">
                  <c:v>1753.9</c:v>
                </c:pt>
                <c:pt idx="15">
                  <c:v>1667.8</c:v>
                </c:pt>
                <c:pt idx="16">
                  <c:v>1721.1</c:v>
                </c:pt>
                <c:pt idx="17">
                  <c:v>2198.5</c:v>
                </c:pt>
                <c:pt idx="18">
                  <c:v>2321</c:v>
                </c:pt>
                <c:pt idx="19">
                  <c:v>2690.6</c:v>
                </c:pt>
                <c:pt idx="20">
                  <c:v>2908.1</c:v>
                </c:pt>
                <c:pt idx="21">
                  <c:v>2426.4</c:v>
                </c:pt>
                <c:pt idx="22">
                  <c:v>2885</c:v>
                </c:pt>
                <c:pt idx="23">
                  <c:v>3562.7</c:v>
                </c:pt>
                <c:pt idx="24">
                  <c:v>3317.7</c:v>
                </c:pt>
                <c:pt idx="25">
                  <c:v>3186.4</c:v>
                </c:pt>
                <c:pt idx="26">
                  <c:v>3311.1</c:v>
                </c:pt>
                <c:pt idx="27">
                  <c:v>4561</c:v>
                </c:pt>
                <c:pt idx="28">
                  <c:v>5130.1000000000004</c:v>
                </c:pt>
                <c:pt idx="29" formatCode="_(* #,##0.0_);_(* \(#,##0.0\);_(* \-?_);_(@_)">
                  <c:v>4901.3</c:v>
                </c:pt>
                <c:pt idx="30" formatCode="_(* #,##0.0_);_(* \(#,##0.0\);_(* \-?_);_(@_)">
                  <c:v>5269.9</c:v>
                </c:pt>
                <c:pt idx="31" formatCode="_(* #,##0.0_);_(* \(#,##0.0\);_(* \-?_);_(@_)">
                  <c:v>6168.4</c:v>
                </c:pt>
                <c:pt idx="32" formatCode="_(* #,##0.0_);_(* \(#,##0.0\);_(* \-?_);_(@_)">
                  <c:v>7619.6</c:v>
                </c:pt>
                <c:pt idx="33" formatCode="_(* #,##0.0_);_(* \(#,##0.0\);_(* \-?_);_(@_)">
                  <c:v>9046.2000000000007</c:v>
                </c:pt>
                <c:pt idx="34" formatCode="_(* #,##0.0_);_(* \(#,##0.0\);_(* \-?_);_(@_)">
                  <c:v>9211.2000000000007</c:v>
                </c:pt>
                <c:pt idx="35" formatCode="_(* #,##0.0_);_(* \(#,##0.0\);_(* \-?_);_(@_)">
                  <c:v>9550.6</c:v>
                </c:pt>
                <c:pt idx="36" formatCode="_(* #,##0.0_);_(* \(#,##0.0\);_(* \-?_);_(@_)">
                  <c:v>10565.9</c:v>
                </c:pt>
                <c:pt idx="37" formatCode="_(* #,##0.0_);_(* \(#,##0.0\);_(* \-?_);_(@_)">
                  <c:v>12109.2</c:v>
                </c:pt>
                <c:pt idx="38" formatCode="_(* #,##0.0_);_(* \(#,##0.0\);_(* \-?_);_(@_)">
                  <c:v>11534.300000000001</c:v>
                </c:pt>
                <c:pt idx="39" formatCode="_(* #,##0.0_);_(* \(#,##0.0\);_(* \-?_);_(@_)">
                  <c:v>12353.5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86-48EC-96FE-BACF8A2BB5C3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1'!$N$2:$N$41</c:f>
              <c:numCache>
                <c:formatCode>_(* #,##0.0_);_(* \(#,##0.0\);_(* "-"?_);_(@_)</c:formatCode>
                <c:ptCount val="40"/>
                <c:pt idx="0">
                  <c:v>78.8</c:v>
                </c:pt>
                <c:pt idx="1">
                  <c:v>127</c:v>
                </c:pt>
                <c:pt idx="2">
                  <c:v>114</c:v>
                </c:pt>
                <c:pt idx="3">
                  <c:v>33.200000000000003</c:v>
                </c:pt>
                <c:pt idx="4">
                  <c:v>381.5</c:v>
                </c:pt>
                <c:pt idx="5">
                  <c:v>483.8</c:v>
                </c:pt>
                <c:pt idx="6">
                  <c:v>510</c:v>
                </c:pt>
                <c:pt idx="7">
                  <c:v>579.6</c:v>
                </c:pt>
                <c:pt idx="8">
                  <c:v>446.3</c:v>
                </c:pt>
                <c:pt idx="9">
                  <c:v>620.6</c:v>
                </c:pt>
                <c:pt idx="10">
                  <c:v>500.8</c:v>
                </c:pt>
                <c:pt idx="11">
                  <c:v>1055.5</c:v>
                </c:pt>
                <c:pt idx="12">
                  <c:v>1529.4</c:v>
                </c:pt>
                <c:pt idx="13">
                  <c:v>2401.5</c:v>
                </c:pt>
                <c:pt idx="14">
                  <c:v>2249.8000000000002</c:v>
                </c:pt>
                <c:pt idx="15">
                  <c:v>3451.2</c:v>
                </c:pt>
                <c:pt idx="16">
                  <c:v>3509.6</c:v>
                </c:pt>
                <c:pt idx="17">
                  <c:v>4011.2</c:v>
                </c:pt>
                <c:pt idx="18">
                  <c:v>5582.7</c:v>
                </c:pt>
                <c:pt idx="19">
                  <c:v>5651.4</c:v>
                </c:pt>
                <c:pt idx="20">
                  <c:v>3925.2</c:v>
                </c:pt>
                <c:pt idx="21">
                  <c:v>6456.7</c:v>
                </c:pt>
                <c:pt idx="22">
                  <c:v>6180.5</c:v>
                </c:pt>
                <c:pt idx="23">
                  <c:v>12797.3</c:v>
                </c:pt>
                <c:pt idx="24">
                  <c:v>10574.3</c:v>
                </c:pt>
                <c:pt idx="25">
                  <c:v>7708.3</c:v>
                </c:pt>
                <c:pt idx="26">
                  <c:v>10705.9</c:v>
                </c:pt>
                <c:pt idx="27">
                  <c:v>14773</c:v>
                </c:pt>
                <c:pt idx="28">
                  <c:v>18688.099999999999</c:v>
                </c:pt>
                <c:pt idx="29" formatCode="_(* #,##0.0_);_(* \(#,##0.0\);_(* \-?_);_(@_)">
                  <c:v>17349</c:v>
                </c:pt>
                <c:pt idx="30" formatCode="_(* #,##0.0_);_(* \(#,##0.0\);_(* \-?_);_(@_)">
                  <c:v>21938.799999999999</c:v>
                </c:pt>
                <c:pt idx="31" formatCode="_(* #,##0.0_);_(* \(#,##0.0\);_(* \-?_);_(@_)">
                  <c:v>22460.3</c:v>
                </c:pt>
                <c:pt idx="32" formatCode="_(* #,##0.0_);_(* \(#,##0.0\);_(* \-?_);_(@_)">
                  <c:v>39112.699999999997</c:v>
                </c:pt>
                <c:pt idx="33" formatCode="_(* #,##0.0_);_(* \(#,##0.0\);_(* \-?_);_(@_)">
                  <c:v>46928.9</c:v>
                </c:pt>
                <c:pt idx="34" formatCode="_(* #,##0.0_);_(* \(#,##0.0\);_(* \-?_);_(@_)">
                  <c:v>48399.1</c:v>
                </c:pt>
                <c:pt idx="35" formatCode="_(* #,##0.0_);_(* \(#,##0.0\);_(* \-?_);_(@_)">
                  <c:v>54590.5</c:v>
                </c:pt>
                <c:pt idx="36" formatCode="_(* #,##0.0_);_(* \(#,##0.0\);_(* \-?_);_(@_)">
                  <c:v>40772.699999999997</c:v>
                </c:pt>
                <c:pt idx="37" formatCode="_(* #,##0.0_);_(* \(#,##0.0\);_(* \-?_);_(@_)">
                  <c:v>67380.900000000009</c:v>
                </c:pt>
                <c:pt idx="38" formatCode="_(* #,##0.0_);_(* \(#,##0.0\);_(* \-?_);_(@_)">
                  <c:v>53898.899999999994</c:v>
                </c:pt>
                <c:pt idx="39" formatCode="_(* #,##0.0_);_(* \(#,##0.0\);_(* \-?_);_(@_)">
                  <c:v>72350.7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4566175"/>
        <c:axId val="506079471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1'!$M$2:$M$41</c:f>
              <c:numCache>
                <c:formatCode>_(* #,##0_);_(* \(#,##0\);_(* "-"?_);_(@_)</c:formatCode>
                <c:ptCount val="40"/>
                <c:pt idx="0">
                  <c:v>539.72602739726028</c:v>
                </c:pt>
                <c:pt idx="1">
                  <c:v>522.63374485596705</c:v>
                </c:pt>
                <c:pt idx="2">
                  <c:v>500</c:v>
                </c:pt>
                <c:pt idx="3">
                  <c:v>319.53801732435034</c:v>
                </c:pt>
                <c:pt idx="4">
                  <c:v>1173.8461538461538</c:v>
                </c:pt>
                <c:pt idx="5">
                  <c:v>1297.0509383378017</c:v>
                </c:pt>
                <c:pt idx="6">
                  <c:v>1108.695652173913</c:v>
                </c:pt>
                <c:pt idx="7">
                  <c:v>1055.7377049180327</c:v>
                </c:pt>
                <c:pt idx="8">
                  <c:v>848.4790874524715</c:v>
                </c:pt>
                <c:pt idx="9">
                  <c:v>932.11174526884963</c:v>
                </c:pt>
                <c:pt idx="10">
                  <c:v>966.04938271604942</c:v>
                </c:pt>
                <c:pt idx="11">
                  <c:v>1320.0350175087542</c:v>
                </c:pt>
                <c:pt idx="12">
                  <c:v>1544.3804907603758</c:v>
                </c:pt>
                <c:pt idx="13">
                  <c:v>1870.7641972423464</c:v>
                </c:pt>
                <c:pt idx="14">
                  <c:v>1282.7413193454586</c:v>
                </c:pt>
                <c:pt idx="15">
                  <c:v>2069.3128672502698</c:v>
                </c:pt>
                <c:pt idx="16">
                  <c:v>2039.1610016849691</c:v>
                </c:pt>
                <c:pt idx="17">
                  <c:v>1825</c:v>
                </c:pt>
                <c:pt idx="18">
                  <c:v>2405</c:v>
                </c:pt>
                <c:pt idx="19">
                  <c:v>2100</c:v>
                </c:pt>
                <c:pt idx="20">
                  <c:v>1350</c:v>
                </c:pt>
                <c:pt idx="21">
                  <c:v>2661</c:v>
                </c:pt>
                <c:pt idx="22">
                  <c:v>2142</c:v>
                </c:pt>
                <c:pt idx="23">
                  <c:v>3592</c:v>
                </c:pt>
                <c:pt idx="24">
                  <c:v>3187</c:v>
                </c:pt>
                <c:pt idx="25">
                  <c:v>2419</c:v>
                </c:pt>
                <c:pt idx="26">
                  <c:v>3233</c:v>
                </c:pt>
                <c:pt idx="27" formatCode="_(* #,##0_);_(* \(#,##0\);_(* \-_);_(@_)">
                  <c:v>3239.0202367901775</c:v>
                </c:pt>
                <c:pt idx="28" formatCode="_(* #,##0_);_(* \(#,##0\);_(* \-_);_(@_)">
                  <c:v>3643</c:v>
                </c:pt>
                <c:pt idx="29" formatCode="_(* #,##0_);_(* \(#,##0\);_(* \-_);_(@_)">
                  <c:v>3540</c:v>
                </c:pt>
                <c:pt idx="30" formatCode="#,##0">
                  <c:v>4163</c:v>
                </c:pt>
                <c:pt idx="31" formatCode="#,##0">
                  <c:v>3641</c:v>
                </c:pt>
                <c:pt idx="32" formatCode="#,##0">
                  <c:v>5133</c:v>
                </c:pt>
                <c:pt idx="33" formatCode="#,##0">
                  <c:v>5187.7082421348186</c:v>
                </c:pt>
                <c:pt idx="34" formatCode="#,##0">
                  <c:v>5254.3736538127496</c:v>
                </c:pt>
                <c:pt idx="35" formatCode="#,##0">
                  <c:v>5715.9130839947247</c:v>
                </c:pt>
                <c:pt idx="36">
                  <c:v>3858.8872031724691</c:v>
                </c:pt>
                <c:pt idx="37" formatCode="_(* #,##0.0_);_(* \(#,##0.0\);_(* \-?_);_(@_)">
                  <c:v>5564.4411769563631</c:v>
                </c:pt>
                <c:pt idx="38" formatCode="_(* #,##0.0_);_(* \(#,##0.0\);_(* \-?_);_(@_)">
                  <c:v>4672.920524002323</c:v>
                </c:pt>
                <c:pt idx="39" formatCode="_(* #,##0.0_);_(* \(#,##0.0\);_(* \-?_);_(@_)">
                  <c:v>5856.6985469704941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9496239"/>
        <c:axId val="809497903"/>
      </c:lineChart>
      <c:catAx>
        <c:axId val="5045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6079471"/>
        <c:crosses val="autoZero"/>
        <c:auto val="1"/>
        <c:lblAlgn val="ctr"/>
        <c:lblOffset val="100"/>
        <c:tickMarkSkip val="2"/>
        <c:noMultiLvlLbl val="0"/>
      </c:catAx>
      <c:valAx>
        <c:axId val="50607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Área (mil ha)</a:t>
                </a:r>
              </a:p>
              <a:p>
                <a:pPr>
                  <a:defRPr/>
                </a:pPr>
                <a:r>
                  <a:rPr lang="en-US" sz="1100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4566175"/>
        <c:crosses val="autoZero"/>
        <c:crossBetween val="between"/>
      </c:valAx>
      <c:valAx>
        <c:axId val="80949790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9496239"/>
        <c:crosses val="max"/>
        <c:crossBetween val="between"/>
      </c:valAx>
      <c:catAx>
        <c:axId val="809496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94979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7066929133858325E-3"/>
          <c:y val="0.80609507144940218"/>
          <c:w val="0.99091994750656165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soja!$B$2:$B$44</c:f>
              <c:numCache>
                <c:formatCode>_(* #,##0.0_);_(* \(#,##0.0\);_(* "-"?_);_(@_)</c:formatCode>
                <c:ptCount val="43"/>
                <c:pt idx="0">
                  <c:v>6949</c:v>
                </c:pt>
                <c:pt idx="1">
                  <c:v>7780</c:v>
                </c:pt>
                <c:pt idx="2">
                  <c:v>8151</c:v>
                </c:pt>
                <c:pt idx="3">
                  <c:v>8755.9</c:v>
                </c:pt>
                <c:pt idx="4">
                  <c:v>8693.4</c:v>
                </c:pt>
                <c:pt idx="5">
                  <c:v>8393.2000000000007</c:v>
                </c:pt>
                <c:pt idx="6">
                  <c:v>8412</c:v>
                </c:pt>
                <c:pt idx="7">
                  <c:v>9162.9</c:v>
                </c:pt>
                <c:pt idx="8">
                  <c:v>10074</c:v>
                </c:pt>
                <c:pt idx="9">
                  <c:v>9644.4</c:v>
                </c:pt>
                <c:pt idx="10">
                  <c:v>9221.7000000000007</c:v>
                </c:pt>
                <c:pt idx="11">
                  <c:v>10706.6</c:v>
                </c:pt>
                <c:pt idx="12">
                  <c:v>12252.8</c:v>
                </c:pt>
                <c:pt idx="13">
                  <c:v>11551.4</c:v>
                </c:pt>
                <c:pt idx="14">
                  <c:v>9742.5</c:v>
                </c:pt>
                <c:pt idx="15">
                  <c:v>9582.2000000000007</c:v>
                </c:pt>
                <c:pt idx="16">
                  <c:v>10717</c:v>
                </c:pt>
                <c:pt idx="17">
                  <c:v>11501.7</c:v>
                </c:pt>
                <c:pt idx="18">
                  <c:v>11678.7</c:v>
                </c:pt>
                <c:pt idx="19">
                  <c:v>10663.2</c:v>
                </c:pt>
                <c:pt idx="20">
                  <c:v>11381.3</c:v>
                </c:pt>
                <c:pt idx="21">
                  <c:v>13157.9</c:v>
                </c:pt>
                <c:pt idx="22">
                  <c:v>12995.2</c:v>
                </c:pt>
                <c:pt idx="23">
                  <c:v>13622.9</c:v>
                </c:pt>
                <c:pt idx="24">
                  <c:v>13969.8</c:v>
                </c:pt>
                <c:pt idx="25">
                  <c:v>16386.2</c:v>
                </c:pt>
                <c:pt idx="26">
                  <c:v>18474.8</c:v>
                </c:pt>
                <c:pt idx="27">
                  <c:v>21375.8</c:v>
                </c:pt>
                <c:pt idx="28">
                  <c:v>23301.1</c:v>
                </c:pt>
                <c:pt idx="29">
                  <c:v>22749.4</c:v>
                </c:pt>
                <c:pt idx="30">
                  <c:v>20686.8</c:v>
                </c:pt>
                <c:pt idx="31">
                  <c:v>21313.1</c:v>
                </c:pt>
                <c:pt idx="32" formatCode="_(* #,##0.0_);_(* \(#,##0.0\);_(* \-?_);_(@_)">
                  <c:v>21743.1</c:v>
                </c:pt>
                <c:pt idx="33" formatCode="_(* #,##0.0_);_(* \(#,##0.0\);_(* \-?_);_(@_)">
                  <c:v>23467.9</c:v>
                </c:pt>
                <c:pt idx="34" formatCode="_(* #,##0.0_);_(* \(#,##0.0\);_(* \-?_);_(@_)">
                  <c:v>24181</c:v>
                </c:pt>
                <c:pt idx="35" formatCode="_(* #,##0.0_);_(* \(#,##0.0\);_(* \-?_);_(@_)">
                  <c:v>25042.2</c:v>
                </c:pt>
                <c:pt idx="36" formatCode="_(* #,##0.0_);_(* \(#,##0.0\);_(* \-?_);_(@_)">
                  <c:v>27736.1</c:v>
                </c:pt>
                <c:pt idx="37" formatCode="_(* #,##0.0_);_(* \(#,##0.0\);_(* \-?_);_(@_)">
                  <c:v>30173.1</c:v>
                </c:pt>
                <c:pt idx="38" formatCode="_(* #,##0.0_);_(* \(#,##0.0\);_(* \-?_);_(@_)">
                  <c:v>32092.9</c:v>
                </c:pt>
                <c:pt idx="39" formatCode="_(* #,##0.0_);_(* \(#,##0.0\);_(* \-?_);_(@_)">
                  <c:v>33251.9</c:v>
                </c:pt>
                <c:pt idx="40" formatCode="_(* #,##0.0_);_(* \(#,##0.0\);_(* \-?_);_(@_)">
                  <c:v>33909.4</c:v>
                </c:pt>
                <c:pt idx="41" formatCode="_(* #,##0.0_);_(* \(#,##0.0\);_(* \-?_);_(@_)">
                  <c:v>35149.199999999997</c:v>
                </c:pt>
                <c:pt idx="42" formatCode="_(* #,##0.0_);_(* \(#,##0.0\);_(* \-?_);_(@_)">
                  <c:v>35866.6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89-4ED0-B1C0-213D2E29A617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soja!$D$2:$D$44</c:f>
              <c:numCache>
                <c:formatCode>_(* #,##0.0_);_(* \(#,##0.0\);_(* "-"?_);_(@_)</c:formatCode>
                <c:ptCount val="43"/>
                <c:pt idx="0">
                  <c:v>12145</c:v>
                </c:pt>
                <c:pt idx="1">
                  <c:v>9726</c:v>
                </c:pt>
                <c:pt idx="2">
                  <c:v>10200</c:v>
                </c:pt>
                <c:pt idx="3">
                  <c:v>14887.4</c:v>
                </c:pt>
                <c:pt idx="4">
                  <c:v>15484.8</c:v>
                </c:pt>
                <c:pt idx="5">
                  <c:v>12890.9</c:v>
                </c:pt>
                <c:pt idx="6">
                  <c:v>14532.9</c:v>
                </c:pt>
                <c:pt idx="7">
                  <c:v>15340.5</c:v>
                </c:pt>
                <c:pt idx="8">
                  <c:v>18211.5</c:v>
                </c:pt>
                <c:pt idx="9">
                  <c:v>13207.5</c:v>
                </c:pt>
                <c:pt idx="10">
                  <c:v>17071.5</c:v>
                </c:pt>
                <c:pt idx="11">
                  <c:v>18127</c:v>
                </c:pt>
                <c:pt idx="12">
                  <c:v>23929.200000000001</c:v>
                </c:pt>
                <c:pt idx="13">
                  <c:v>20101.3</c:v>
                </c:pt>
                <c:pt idx="14">
                  <c:v>15394.5</c:v>
                </c:pt>
                <c:pt idx="15">
                  <c:v>19418.599999999999</c:v>
                </c:pt>
                <c:pt idx="16">
                  <c:v>23042.1</c:v>
                </c:pt>
                <c:pt idx="17">
                  <c:v>25059.200000000001</c:v>
                </c:pt>
                <c:pt idx="18">
                  <c:v>25934.1</c:v>
                </c:pt>
                <c:pt idx="19">
                  <c:v>23189.7</c:v>
                </c:pt>
                <c:pt idx="20">
                  <c:v>26160</c:v>
                </c:pt>
                <c:pt idx="21">
                  <c:v>31369.9</c:v>
                </c:pt>
                <c:pt idx="22">
                  <c:v>30765</c:v>
                </c:pt>
                <c:pt idx="23">
                  <c:v>32890</c:v>
                </c:pt>
                <c:pt idx="24">
                  <c:v>38431.800000000003</c:v>
                </c:pt>
                <c:pt idx="25">
                  <c:v>42230</c:v>
                </c:pt>
                <c:pt idx="26">
                  <c:v>52017.5</c:v>
                </c:pt>
                <c:pt idx="27">
                  <c:v>49792.7</c:v>
                </c:pt>
                <c:pt idx="28">
                  <c:v>52304.6</c:v>
                </c:pt>
                <c:pt idx="29">
                  <c:v>55027.1</c:v>
                </c:pt>
                <c:pt idx="30">
                  <c:v>58391.8</c:v>
                </c:pt>
                <c:pt idx="31">
                  <c:v>60017.7</c:v>
                </c:pt>
                <c:pt idx="32" formatCode="_(* #,##0.0_);_(* \(#,##0.0\);_(* \-?_);_(@_)">
                  <c:v>57165.5</c:v>
                </c:pt>
                <c:pt idx="33" formatCode="_(* #,##0.0_);_(* \(#,##0.0\);_(* \-?_);_(@_)">
                  <c:v>68688.2</c:v>
                </c:pt>
                <c:pt idx="34" formatCode="_(* #,##0.0_);_(* \(#,##0.0\);_(* \-?_);_(@_)">
                  <c:v>75324.3</c:v>
                </c:pt>
                <c:pt idx="35" formatCode="_(* #,##0.0_);_(* \(#,##0.0\);_(* \-?_);_(@_)">
                  <c:v>66383</c:v>
                </c:pt>
                <c:pt idx="36" formatCode="_(* #,##0.0_);_(* \(#,##0.0\);_(* \-?_);_(@_)">
                  <c:v>81499.399999999994</c:v>
                </c:pt>
                <c:pt idx="37" formatCode="_(* #,##0.0_);_(* \(#,##0.0\);_(* \-?_);_(@_)">
                  <c:v>86120.8</c:v>
                </c:pt>
                <c:pt idx="38" formatCode="_(* #,##0.0_);_(* \(#,##0.0\);_(* \-?_);_(@_)">
                  <c:v>96228</c:v>
                </c:pt>
                <c:pt idx="39" formatCode="_(* #,##0.0_);_(* \(#,##0.0\);_(* \-?_);_(@_)">
                  <c:v>95434.6</c:v>
                </c:pt>
                <c:pt idx="40" formatCode="_(* #,##0.0_);_(* \(#,##0.0\);_(* \-?_);_(@_)">
                  <c:v>114075.3</c:v>
                </c:pt>
                <c:pt idx="41" formatCode="_(* #,##0.0_);_(* \(#,##0.0\);_(* \-?_);_(@_)">
                  <c:v>119281.7</c:v>
                </c:pt>
                <c:pt idx="42" formatCode="_(* #,##0.0_);_(* \(#,##0.0\);_(* \-?_);_(@_)">
                  <c:v>115018.2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7279615"/>
        <c:axId val="807268799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soja!$C$2:$C$44</c:f>
              <c:numCache>
                <c:formatCode>_(* #,##0_);_(* \(#,##0\);_(* "-"?_);_(@_)</c:formatCode>
                <c:ptCount val="43"/>
                <c:pt idx="0">
                  <c:v>1747.7334868326377</c:v>
                </c:pt>
                <c:pt idx="1">
                  <c:v>1250.1285347043702</c:v>
                </c:pt>
                <c:pt idx="2">
                  <c:v>1251.3801987486197</c:v>
                </c:pt>
                <c:pt idx="3">
                  <c:v>1700.2706746308204</c:v>
                </c:pt>
                <c:pt idx="4">
                  <c:v>1781.2133342535717</c:v>
                </c:pt>
                <c:pt idx="5">
                  <c:v>1535.8742791783825</c:v>
                </c:pt>
                <c:pt idx="6">
                  <c:v>1727.6390870185451</c:v>
                </c:pt>
                <c:pt idx="7">
                  <c:v>1674.1970336902073</c:v>
                </c:pt>
                <c:pt idx="8">
                  <c:v>1807.772483621203</c:v>
                </c:pt>
                <c:pt idx="9">
                  <c:v>1369.4475550578575</c:v>
                </c:pt>
                <c:pt idx="10">
                  <c:v>1851.2313347864281</c:v>
                </c:pt>
                <c:pt idx="11">
                  <c:v>1693.0678273214648</c:v>
                </c:pt>
                <c:pt idx="12">
                  <c:v>1952.9576913032122</c:v>
                </c:pt>
                <c:pt idx="13">
                  <c:v>1740.1613657219041</c:v>
                </c:pt>
                <c:pt idx="14">
                  <c:v>1580</c:v>
                </c:pt>
                <c:pt idx="15">
                  <c:v>2027</c:v>
                </c:pt>
                <c:pt idx="16">
                  <c:v>2150</c:v>
                </c:pt>
                <c:pt idx="17">
                  <c:v>2179</c:v>
                </c:pt>
                <c:pt idx="18">
                  <c:v>2221</c:v>
                </c:pt>
                <c:pt idx="19">
                  <c:v>2175</c:v>
                </c:pt>
                <c:pt idx="20">
                  <c:v>2299</c:v>
                </c:pt>
                <c:pt idx="21">
                  <c:v>2384</c:v>
                </c:pt>
                <c:pt idx="22">
                  <c:v>2367</c:v>
                </c:pt>
                <c:pt idx="23">
                  <c:v>2414</c:v>
                </c:pt>
                <c:pt idx="24">
                  <c:v>2751</c:v>
                </c:pt>
                <c:pt idx="25">
                  <c:v>2577</c:v>
                </c:pt>
                <c:pt idx="26">
                  <c:v>2816</c:v>
                </c:pt>
                <c:pt idx="27">
                  <c:v>2329</c:v>
                </c:pt>
                <c:pt idx="28">
                  <c:v>2245</c:v>
                </c:pt>
                <c:pt idx="29">
                  <c:v>2419</c:v>
                </c:pt>
                <c:pt idx="30">
                  <c:v>2822.6607595181476</c:v>
                </c:pt>
                <c:pt idx="31">
                  <c:v>2816</c:v>
                </c:pt>
                <c:pt idx="32" formatCode="_(* #,##0_);_(* \(#,##0\);_(* &quot;-&quot;_);_(@_)">
                  <c:v>2629</c:v>
                </c:pt>
                <c:pt idx="33" formatCode="_(* #,##0_);_(* \(#,##0\);_(* &quot;-&quot;_);_(@_)">
                  <c:v>2927</c:v>
                </c:pt>
                <c:pt idx="34" formatCode="_(* #,##0_);_(* \(#,##0\);_(* &quot;-&quot;_);_(@_)">
                  <c:v>3115</c:v>
                </c:pt>
                <c:pt idx="35" formatCode="_(* #,##0_);_(* \(#,##0\);_(* &quot;-&quot;_);_(@_)">
                  <c:v>2651</c:v>
                </c:pt>
                <c:pt idx="36" formatCode="_(* #,##0_);_(* \(#,##0\);_(* &quot;-&quot;_);_(@_)">
                  <c:v>2938.3886126744569</c:v>
                </c:pt>
                <c:pt idx="37" formatCode="_(* #,##0_);_(* \(#,##0\);_(* &quot;-&quot;_);_(@_)">
                  <c:v>2854.2258269783356</c:v>
                </c:pt>
                <c:pt idx="38" formatCode="_(* #,##0_);_(* \(#,##0\);_(* &quot;-&quot;_);_(@_)">
                  <c:v>2998.4186408831856</c:v>
                </c:pt>
                <c:pt idx="39">
                  <c:v>2870.0514117990251</c:v>
                </c:pt>
                <c:pt idx="40" formatCode="_(* #,##0_);_(* \(#,##0\);_(* \-?_);_(@_)">
                  <c:v>3364.1238388175552</c:v>
                </c:pt>
                <c:pt idx="41" formatCode="_(* #,##0_);_(* \(#,##0\);_(* \-?_);_(@_)">
                  <c:v>3393.570244642141</c:v>
                </c:pt>
                <c:pt idx="42" formatCode="_(* #,##0_);_(* \(#,##0\);_(* \-?_);_(@_)">
                  <c:v>3206.833572181361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91295"/>
        <c:axId val="822790047"/>
      </c:lineChart>
      <c:catAx>
        <c:axId val="80727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68799"/>
        <c:crosses val="autoZero"/>
        <c:auto val="1"/>
        <c:lblAlgn val="ctr"/>
        <c:lblOffset val="100"/>
        <c:noMultiLvlLbl val="0"/>
      </c:catAx>
      <c:valAx>
        <c:axId val="807268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79615"/>
        <c:crosses val="autoZero"/>
        <c:crossBetween val="between"/>
      </c:valAx>
      <c:valAx>
        <c:axId val="822790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91295"/>
        <c:crosses val="max"/>
        <c:crossBetween val="between"/>
      </c:valAx>
      <c:catAx>
        <c:axId val="8227912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27900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097295711766081E-3"/>
          <c:y val="0.90709716819394837"/>
          <c:w val="0.98978040244969379"/>
          <c:h val="8.0829831877088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feijão!$B$1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feijão!$B$2:$B$44</c:f>
              <c:numCache>
                <c:formatCode>_(* #,##0.0_);_(* \(#,##0.0\);_(* "-"?_);_(@_)</c:formatCode>
                <c:ptCount val="43"/>
                <c:pt idx="0">
                  <c:v>1582</c:v>
                </c:pt>
                <c:pt idx="1">
                  <c:v>1761.7</c:v>
                </c:pt>
                <c:pt idx="2">
                  <c:v>1534.2</c:v>
                </c:pt>
                <c:pt idx="3">
                  <c:v>1885</c:v>
                </c:pt>
                <c:pt idx="4">
                  <c:v>2072</c:v>
                </c:pt>
                <c:pt idx="5">
                  <c:v>2426.9</c:v>
                </c:pt>
                <c:pt idx="6">
                  <c:v>2035.8</c:v>
                </c:pt>
                <c:pt idx="7">
                  <c:v>1897.7</c:v>
                </c:pt>
                <c:pt idx="8">
                  <c:v>1995.2</c:v>
                </c:pt>
                <c:pt idx="9">
                  <c:v>2005.9</c:v>
                </c:pt>
                <c:pt idx="10">
                  <c:v>2029.9</c:v>
                </c:pt>
                <c:pt idx="11">
                  <c:v>1967.5</c:v>
                </c:pt>
                <c:pt idx="12">
                  <c:v>1567.2</c:v>
                </c:pt>
                <c:pt idx="13">
                  <c:v>1704.4</c:v>
                </c:pt>
                <c:pt idx="14">
                  <c:v>1880.5</c:v>
                </c:pt>
                <c:pt idx="15">
                  <c:v>1948.8</c:v>
                </c:pt>
                <c:pt idx="16">
                  <c:v>1884.3</c:v>
                </c:pt>
                <c:pt idx="17">
                  <c:v>1821.3</c:v>
                </c:pt>
                <c:pt idx="18">
                  <c:v>1669.2</c:v>
                </c:pt>
                <c:pt idx="19">
                  <c:v>1685.8</c:v>
                </c:pt>
                <c:pt idx="20">
                  <c:v>1570.3</c:v>
                </c:pt>
                <c:pt idx="21">
                  <c:v>1462.5</c:v>
                </c:pt>
                <c:pt idx="22">
                  <c:v>1657.8</c:v>
                </c:pt>
                <c:pt idx="23">
                  <c:v>1612.5</c:v>
                </c:pt>
                <c:pt idx="24">
                  <c:v>1285.0999999999999</c:v>
                </c:pt>
                <c:pt idx="25">
                  <c:v>1417.3</c:v>
                </c:pt>
                <c:pt idx="26">
                  <c:v>1421</c:v>
                </c:pt>
                <c:pt idx="27">
                  <c:v>1371.1</c:v>
                </c:pt>
                <c:pt idx="28">
                  <c:v>1159.9000000000001</c:v>
                </c:pt>
                <c:pt idx="29">
                  <c:v>1233.3</c:v>
                </c:pt>
                <c:pt idx="30">
                  <c:v>1559.6</c:v>
                </c:pt>
                <c:pt idx="31">
                  <c:v>1313.4</c:v>
                </c:pt>
                <c:pt idx="32" formatCode="_(* #,##0.0_);_(* \(#,##0.0\);_(* \-?_);_(@_)">
                  <c:v>1407</c:v>
                </c:pt>
                <c:pt idx="33" formatCode="_(* #,##0.0_);_(* \(#,##0.0\);_(* \-?_);_(@_)">
                  <c:v>1410.1</c:v>
                </c:pt>
                <c:pt idx="34" formatCode="_(* #,##0.0_);_(* \(#,##0.0\);_(* \-?_);_(@_)">
                  <c:v>1419.9</c:v>
                </c:pt>
                <c:pt idx="35" formatCode="_(* #,##0.0_);_(* \(#,##0.0\);_(* \-?_);_(@_)">
                  <c:v>1241.4000000000001</c:v>
                </c:pt>
                <c:pt idx="36" formatCode="_(* #,##0.0_);_(* \(#,##0.0\);_(* \-?_);_(@_)">
                  <c:v>1125</c:v>
                </c:pt>
                <c:pt idx="37" formatCode="_(* #,##0.0_);_(* \(#,##0.0\);_(* \-?_);_(@_)">
                  <c:v>1179.9000000000001</c:v>
                </c:pt>
                <c:pt idx="38" formatCode="_(* #,##0.0_);_(* \(#,##0.0\);_(* \-?_);_(@_)">
                  <c:v>1053.2</c:v>
                </c:pt>
                <c:pt idx="39" formatCode="_(* #,##0.0_);_(* \(#,##0.0\);_(* \-?_);_(@_)">
                  <c:v>978.6</c:v>
                </c:pt>
                <c:pt idx="40" formatCode="_(* #,##0.0_);_(* \(#,##0.0\);_(* \-?_);_(@_)">
                  <c:v>1111</c:v>
                </c:pt>
                <c:pt idx="41" formatCode="_(* #,##0.0_);_(* \(#,##0.0\);_(* \-?_);_(@_)">
                  <c:v>1061.2000000000003</c:v>
                </c:pt>
                <c:pt idx="42" formatCode="_(* #,##0.0_);_(* \(#,##0.0\);_(* \-?_);_(@_)">
                  <c:v>921.59999999999991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4-4BAE-9419-DF55DAE7B35E}"/>
            </c:ext>
          </c:extLst>
        </c:ser>
        <c:ser>
          <c:idx val="2"/>
          <c:order val="2"/>
          <c:tx>
            <c:strRef>
              <c:f>feijão!$D$1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feijão!$D$2:$D$44</c:f>
              <c:numCache>
                <c:formatCode>_(* #,##0.0_);_(* \(#,##0.0\);_(* "-"?_);_(@_)</c:formatCode>
                <c:ptCount val="43"/>
                <c:pt idx="0">
                  <c:v>935</c:v>
                </c:pt>
                <c:pt idx="1">
                  <c:v>1179.5999999999999</c:v>
                </c:pt>
                <c:pt idx="2">
                  <c:v>1054.5</c:v>
                </c:pt>
                <c:pt idx="3">
                  <c:v>1000</c:v>
                </c:pt>
                <c:pt idx="4">
                  <c:v>1274</c:v>
                </c:pt>
                <c:pt idx="5">
                  <c:v>1566</c:v>
                </c:pt>
                <c:pt idx="6">
                  <c:v>890.3</c:v>
                </c:pt>
                <c:pt idx="7">
                  <c:v>1058.7</c:v>
                </c:pt>
                <c:pt idx="8">
                  <c:v>1257.3</c:v>
                </c:pt>
                <c:pt idx="9">
                  <c:v>714</c:v>
                </c:pt>
                <c:pt idx="10">
                  <c:v>947.2</c:v>
                </c:pt>
                <c:pt idx="11">
                  <c:v>1180.4000000000001</c:v>
                </c:pt>
                <c:pt idx="12">
                  <c:v>823</c:v>
                </c:pt>
                <c:pt idx="13">
                  <c:v>911</c:v>
                </c:pt>
                <c:pt idx="14">
                  <c:v>1069.8</c:v>
                </c:pt>
                <c:pt idx="15">
                  <c:v>1292.3</c:v>
                </c:pt>
                <c:pt idx="16">
                  <c:v>1234.0999999999999</c:v>
                </c:pt>
                <c:pt idx="17">
                  <c:v>1151.7</c:v>
                </c:pt>
                <c:pt idx="18">
                  <c:v>1007.4</c:v>
                </c:pt>
                <c:pt idx="19">
                  <c:v>937.1</c:v>
                </c:pt>
                <c:pt idx="20">
                  <c:v>1031.4000000000001</c:v>
                </c:pt>
                <c:pt idx="21">
                  <c:v>916.4</c:v>
                </c:pt>
                <c:pt idx="22">
                  <c:v>1246.9000000000001</c:v>
                </c:pt>
                <c:pt idx="23">
                  <c:v>1412.4</c:v>
                </c:pt>
                <c:pt idx="24">
                  <c:v>1155.7</c:v>
                </c:pt>
                <c:pt idx="25">
                  <c:v>1303</c:v>
                </c:pt>
                <c:pt idx="26">
                  <c:v>1240.5</c:v>
                </c:pt>
                <c:pt idx="27">
                  <c:v>1235.0999999999999</c:v>
                </c:pt>
                <c:pt idx="28">
                  <c:v>1101.2</c:v>
                </c:pt>
                <c:pt idx="29">
                  <c:v>1149.3</c:v>
                </c:pt>
                <c:pt idx="30">
                  <c:v>1568</c:v>
                </c:pt>
                <c:pt idx="31">
                  <c:v>1243.0999999999999</c:v>
                </c:pt>
                <c:pt idx="32" formatCode="_(* #,##0.0_);_(* \(#,##0.0\);_(* \-?_);_(@_)">
                  <c:v>1344.5</c:v>
                </c:pt>
                <c:pt idx="33" formatCode="_(* #,##0.0_);_(* \(#,##0.0\);_(* \-?_);_(@_)">
                  <c:v>1463.1</c:v>
                </c:pt>
                <c:pt idx="34" formatCode="_(* #,##0.0_);_(* \(#,##0.0\);_(* \-?_);_(@_)">
                  <c:v>1680.3</c:v>
                </c:pt>
                <c:pt idx="35" formatCode="_(* #,##0.0_);_(* \(#,##0.0\);_(* \-?_);_(@_)">
                  <c:v>1235.5999999999999</c:v>
                </c:pt>
                <c:pt idx="36" formatCode="_(* #,##0.0_);_(* \(#,##0.0\);_(* \-?_);_(@_)">
                  <c:v>964.6</c:v>
                </c:pt>
                <c:pt idx="37" formatCode="_(* #,##0.0_);_(* \(#,##0.0\);_(* \-?_);_(@_)">
                  <c:v>1258.7</c:v>
                </c:pt>
                <c:pt idx="38" formatCode="_(* #,##0.0_);_(* \(#,##0.0\);_(* \-?_);_(@_)">
                  <c:v>1131.5999999999999</c:v>
                </c:pt>
                <c:pt idx="39" formatCode="_(* #,##0.0_);_(* \(#,##0.0\);_(* \-?_);_(@_)">
                  <c:v>1034.3</c:v>
                </c:pt>
                <c:pt idx="40" formatCode="_(* #,##0.0_);_(* \(#,##0.0\);_(* \-?_);_(@_)">
                  <c:v>1360.6000000000001</c:v>
                </c:pt>
                <c:pt idx="41" formatCode="_(* #,##0.0_);_(* \(#,##0.0\);_(* \-?_);_(@_)">
                  <c:v>1286.4000000000001</c:v>
                </c:pt>
                <c:pt idx="42" formatCode="_(* #,##0.0_);_(* \(#,##0.0\);_(* \-?_);_(@_)">
                  <c:v>996.9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79647"/>
        <c:axId val="822781311"/>
      </c:lineChart>
      <c:lineChart>
        <c:grouping val="standard"/>
        <c:varyColors val="0"/>
        <c:ser>
          <c:idx val="1"/>
          <c:order val="1"/>
          <c:tx>
            <c:strRef>
              <c:f>feijão!$C$1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feijão!$C$2:$C$44</c:f>
              <c:numCache>
                <c:formatCode>_(* #,##0_);_(* \(#,##0\);_(* "-"?_);_(@_)</c:formatCode>
                <c:ptCount val="43"/>
                <c:pt idx="0">
                  <c:v>591.02402022756007</c:v>
                </c:pt>
                <c:pt idx="1">
                  <c:v>669.5805188170516</c:v>
                </c:pt>
                <c:pt idx="2">
                  <c:v>687.3289010559248</c:v>
                </c:pt>
                <c:pt idx="3">
                  <c:v>530.50397877984085</c:v>
                </c:pt>
                <c:pt idx="4">
                  <c:v>614.8648648648649</c:v>
                </c:pt>
                <c:pt idx="5">
                  <c:v>645.26762536569288</c:v>
                </c:pt>
                <c:pt idx="6">
                  <c:v>437.3219373219373</c:v>
                </c:pt>
                <c:pt idx="7">
                  <c:v>557.88586183274504</c:v>
                </c:pt>
                <c:pt idx="8">
                  <c:v>630.16238973536485</c:v>
                </c:pt>
                <c:pt idx="9">
                  <c:v>355.94994765441953</c:v>
                </c:pt>
                <c:pt idx="10">
                  <c:v>466.62397162421792</c:v>
                </c:pt>
                <c:pt idx="11">
                  <c:v>599.94917407878029</c:v>
                </c:pt>
                <c:pt idx="12">
                  <c:v>525.14037774374674</c:v>
                </c:pt>
                <c:pt idx="13">
                  <c:v>534.49894390988027</c:v>
                </c:pt>
                <c:pt idx="14">
                  <c:v>569</c:v>
                </c:pt>
                <c:pt idx="15">
                  <c:v>663</c:v>
                </c:pt>
                <c:pt idx="16">
                  <c:v>655</c:v>
                </c:pt>
                <c:pt idx="17">
                  <c:v>632</c:v>
                </c:pt>
                <c:pt idx="18">
                  <c:v>604</c:v>
                </c:pt>
                <c:pt idx="19">
                  <c:v>556</c:v>
                </c:pt>
                <c:pt idx="20">
                  <c:v>657</c:v>
                </c:pt>
                <c:pt idx="21">
                  <c:v>627</c:v>
                </c:pt>
                <c:pt idx="22">
                  <c:v>752</c:v>
                </c:pt>
                <c:pt idx="23">
                  <c:v>876</c:v>
                </c:pt>
                <c:pt idx="24">
                  <c:v>899</c:v>
                </c:pt>
                <c:pt idx="25">
                  <c:v>919</c:v>
                </c:pt>
                <c:pt idx="26">
                  <c:v>873</c:v>
                </c:pt>
                <c:pt idx="27">
                  <c:v>901</c:v>
                </c:pt>
                <c:pt idx="28">
                  <c:v>949</c:v>
                </c:pt>
                <c:pt idx="29">
                  <c:v>932</c:v>
                </c:pt>
                <c:pt idx="30">
                  <c:v>1005.2722492946911</c:v>
                </c:pt>
                <c:pt idx="31">
                  <c:v>946</c:v>
                </c:pt>
                <c:pt idx="32" formatCode="_(* #,##0_);_(* \(#,##0\);_(* \-?_);_(@_)">
                  <c:v>956</c:v>
                </c:pt>
                <c:pt idx="33" formatCode="_(* #,##0_);_(* \(#,##0\);_(* \-?_);_(@_)">
                  <c:v>1037</c:v>
                </c:pt>
                <c:pt idx="34" formatCode="_(* #,##0_);_(* \(#,##0\);_(* \-?_);_(@_)">
                  <c:v>1183</c:v>
                </c:pt>
                <c:pt idx="35" formatCode="_(* #,##0_);_(* \(#,##0\);_(* \-?_);_(@_)">
                  <c:v>995</c:v>
                </c:pt>
                <c:pt idx="36" formatCode="_(* #,##0_);_(* \(#,##0\);_(* \-?_);_(@_)">
                  <c:v>857.61217777777779</c:v>
                </c:pt>
                <c:pt idx="37" formatCode="_(* #,##0_);_(* \(#,##0\);_(* \-?_);_(@_)">
                  <c:v>1066.6903974913128</c:v>
                </c:pt>
                <c:pt idx="38" formatCode="_(* #,##0_);_(* \(#,##0\);_(* \-?_);_(@_)">
                  <c:v>1074.4121724268896</c:v>
                </c:pt>
                <c:pt idx="39">
                  <c:v>1056.7696198651136</c:v>
                </c:pt>
                <c:pt idx="40">
                  <c:v>1224.7832583258325</c:v>
                </c:pt>
                <c:pt idx="41" formatCode="_(* #,##0_);_(* \(#,##0\);_(* \-_);_(@_)">
                  <c:v>1212.1174142480209</c:v>
                </c:pt>
                <c:pt idx="42" formatCode="_(* #,##0_);_(* \(#,##0\);_(* \-_);_(@_)">
                  <c:v>1081.6151258680559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079695"/>
        <c:axId val="484078031"/>
      </c:lineChart>
      <c:catAx>
        <c:axId val="822779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81311"/>
        <c:crosses val="autoZero"/>
        <c:auto val="1"/>
        <c:lblAlgn val="ctr"/>
        <c:lblOffset val="100"/>
        <c:noMultiLvlLbl val="0"/>
      </c:catAx>
      <c:valAx>
        <c:axId val="82278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79647"/>
        <c:crosses val="autoZero"/>
        <c:crossBetween val="between"/>
      </c:valAx>
      <c:valAx>
        <c:axId val="48407803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84079695"/>
        <c:crosses val="max"/>
        <c:crossBetween val="between"/>
      </c:valAx>
      <c:catAx>
        <c:axId val="4840796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40780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feijão!$I$1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feijão!$I$2:$I$44</c:f>
              <c:numCache>
                <c:formatCode>_(* #,##0.0_);_(* \(#,##0.0\);_(* "-"?_);_(@_)</c:formatCode>
                <c:ptCount val="43"/>
                <c:pt idx="0">
                  <c:v>2956.7</c:v>
                </c:pt>
                <c:pt idx="1">
                  <c:v>2831</c:v>
                </c:pt>
                <c:pt idx="2">
                  <c:v>2658.9</c:v>
                </c:pt>
                <c:pt idx="3">
                  <c:v>3183.1</c:v>
                </c:pt>
                <c:pt idx="4">
                  <c:v>3623.7</c:v>
                </c:pt>
                <c:pt idx="5">
                  <c:v>3728.44</c:v>
                </c:pt>
                <c:pt idx="6">
                  <c:v>3145.4</c:v>
                </c:pt>
                <c:pt idx="7">
                  <c:v>3394.6</c:v>
                </c:pt>
                <c:pt idx="8">
                  <c:v>3408.4</c:v>
                </c:pt>
                <c:pt idx="9">
                  <c:v>3794.1</c:v>
                </c:pt>
                <c:pt idx="10">
                  <c:v>3516.4</c:v>
                </c:pt>
                <c:pt idx="11">
                  <c:v>3709.3</c:v>
                </c:pt>
                <c:pt idx="12">
                  <c:v>3483.8</c:v>
                </c:pt>
                <c:pt idx="13">
                  <c:v>3128.3</c:v>
                </c:pt>
                <c:pt idx="14">
                  <c:v>3394.6</c:v>
                </c:pt>
                <c:pt idx="15">
                  <c:v>3284</c:v>
                </c:pt>
                <c:pt idx="16">
                  <c:v>2318.6999999999998</c:v>
                </c:pt>
                <c:pt idx="17">
                  <c:v>3581.3</c:v>
                </c:pt>
                <c:pt idx="18">
                  <c:v>3622.9</c:v>
                </c:pt>
                <c:pt idx="19">
                  <c:v>3396.9</c:v>
                </c:pt>
                <c:pt idx="20">
                  <c:v>3161.5</c:v>
                </c:pt>
                <c:pt idx="21">
                  <c:v>2333.4</c:v>
                </c:pt>
                <c:pt idx="22">
                  <c:v>2770.7</c:v>
                </c:pt>
                <c:pt idx="23">
                  <c:v>2547.5</c:v>
                </c:pt>
                <c:pt idx="24">
                  <c:v>1860.5</c:v>
                </c:pt>
                <c:pt idx="25">
                  <c:v>2027.7</c:v>
                </c:pt>
                <c:pt idx="26">
                  <c:v>2093.9</c:v>
                </c:pt>
                <c:pt idx="27">
                  <c:v>2024.2</c:v>
                </c:pt>
                <c:pt idx="28">
                  <c:v>1852.6</c:v>
                </c:pt>
                <c:pt idx="29">
                  <c:v>2051.3000000000002</c:v>
                </c:pt>
                <c:pt idx="30">
                  <c:v>1703.9</c:v>
                </c:pt>
                <c:pt idx="31">
                  <c:v>1866.6</c:v>
                </c:pt>
                <c:pt idx="32" formatCode="_(* #,##0.0_);_(* \(#,##0.0\);_(* \-?_);_(@_)">
                  <c:v>1973.7</c:v>
                </c:pt>
                <c:pt idx="33" formatCode="_(* #,##0.0_);_(* \(#,##0.0\);_(* \-?_);_(@_)">
                  <c:v>1444.9</c:v>
                </c:pt>
                <c:pt idx="34" formatCode="_(* #,##0.0_);_(* \(#,##0.0\);_(* \-?_);_(@_)">
                  <c:v>1755.9</c:v>
                </c:pt>
                <c:pt idx="35" formatCode="_(* #,##0.0_);_(* \(#,##0.0\);_(* \-?_);_(@_)">
                  <c:v>1394.6</c:v>
                </c:pt>
                <c:pt idx="36" formatCode="_(* #,##0.0_);_(* \(#,##0.0\);_(* \-?_);_(@_)">
                  <c:v>1299.9000000000001</c:v>
                </c:pt>
                <c:pt idx="37" formatCode="_(* #,##0.0_);_(* \(#,##0.0\);_(* \-?_);_(@_)">
                  <c:v>1506.4</c:v>
                </c:pt>
                <c:pt idx="38" formatCode="_(* #,##0.0_);_(* \(#,##0.0\);_(* \-?_);_(@_)">
                  <c:v>1318.5</c:v>
                </c:pt>
                <c:pt idx="39" formatCode="_(* #,##0.0_);_(* \(#,##0.0\);_(* \-?_);_(@_)">
                  <c:v>1311.19</c:v>
                </c:pt>
                <c:pt idx="40" formatCode="_(* #,##0.0_);_(* \(#,##0.0\);_(* \-?_);_(@_)">
                  <c:v>1426.9</c:v>
                </c:pt>
                <c:pt idx="41" formatCode="_(* #,##0.0_);_(* \(#,##0.0\);_(* \-?_);_(@_)">
                  <c:v>1532.7000000000003</c:v>
                </c:pt>
                <c:pt idx="42" formatCode="_(* #,##0.0_);_(* \(#,##0.0\);_(* \-?_);_(@_)">
                  <c:v>1428.6999999999998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89-45B3-9A24-A729B774AC43}"/>
            </c:ext>
          </c:extLst>
        </c:ser>
        <c:ser>
          <c:idx val="2"/>
          <c:order val="2"/>
          <c:tx>
            <c:strRef>
              <c:f>feijão!$K$1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feijão!$K$2:$K$44</c:f>
              <c:numCache>
                <c:formatCode>_(* #,##0.0_);_(* \(#,##0.0\);_(* "-"?_);_(@_)</c:formatCode>
                <c:ptCount val="43"/>
                <c:pt idx="0">
                  <c:v>1280.2</c:v>
                </c:pt>
                <c:pt idx="1">
                  <c:v>1157.7</c:v>
                </c:pt>
                <c:pt idx="2">
                  <c:v>1170.9000000000001</c:v>
                </c:pt>
                <c:pt idx="3">
                  <c:v>895.3</c:v>
                </c:pt>
                <c:pt idx="4">
                  <c:v>1133.3</c:v>
                </c:pt>
                <c:pt idx="5">
                  <c:v>1531.67</c:v>
                </c:pt>
                <c:pt idx="6">
                  <c:v>764.5</c:v>
                </c:pt>
                <c:pt idx="7">
                  <c:v>1557.5</c:v>
                </c:pt>
                <c:pt idx="8">
                  <c:v>1277.5999999999999</c:v>
                </c:pt>
                <c:pt idx="9">
                  <c:v>1531.3</c:v>
                </c:pt>
                <c:pt idx="10">
                  <c:v>985.3</c:v>
                </c:pt>
                <c:pt idx="11">
                  <c:v>1416.8</c:v>
                </c:pt>
                <c:pt idx="12">
                  <c:v>1307.9000000000001</c:v>
                </c:pt>
                <c:pt idx="13">
                  <c:v>1180.7</c:v>
                </c:pt>
                <c:pt idx="14">
                  <c:v>1452.7</c:v>
                </c:pt>
                <c:pt idx="15">
                  <c:v>1300.5</c:v>
                </c:pt>
                <c:pt idx="16">
                  <c:v>781.8</c:v>
                </c:pt>
                <c:pt idx="17">
                  <c:v>1797.6</c:v>
                </c:pt>
                <c:pt idx="18">
                  <c:v>1839.6</c:v>
                </c:pt>
                <c:pt idx="19">
                  <c:v>1791.3</c:v>
                </c:pt>
                <c:pt idx="20">
                  <c:v>1581.3</c:v>
                </c:pt>
                <c:pt idx="21">
                  <c:v>997</c:v>
                </c:pt>
                <c:pt idx="22">
                  <c:v>1354</c:v>
                </c:pt>
                <c:pt idx="23">
                  <c:v>1455.5</c:v>
                </c:pt>
                <c:pt idx="24">
                  <c:v>864.4</c:v>
                </c:pt>
                <c:pt idx="25">
                  <c:v>1027.0999999999999</c:v>
                </c:pt>
                <c:pt idx="26">
                  <c:v>1245.8</c:v>
                </c:pt>
                <c:pt idx="27">
                  <c:v>1035.8</c:v>
                </c:pt>
                <c:pt idx="28">
                  <c:v>984.5</c:v>
                </c:pt>
                <c:pt idx="29">
                  <c:v>1462.2</c:v>
                </c:pt>
                <c:pt idx="30">
                  <c:v>996.6</c:v>
                </c:pt>
                <c:pt idx="31">
                  <c:v>1445.5</c:v>
                </c:pt>
                <c:pt idx="32" formatCode="_(* #,##0.0_);_(* \(#,##0.0\);_(* \-?_);_(@_)">
                  <c:v>1371.6</c:v>
                </c:pt>
                <c:pt idx="33" formatCode="_(* #,##0.0_);_(* \(#,##0.0\);_(* \-?_);_(@_)">
                  <c:v>1022.8</c:v>
                </c:pt>
                <c:pt idx="34" formatCode="_(* #,##0.0_);_(* \(#,##0.0\);_(* \-?_);_(@_)">
                  <c:v>1325.1</c:v>
                </c:pt>
                <c:pt idx="35" formatCode="_(* #,##0.0_);_(* \(#,##0.0\);_(* \-?_);_(@_)">
                  <c:v>1063.9000000000001</c:v>
                </c:pt>
                <c:pt idx="36" formatCode="_(* #,##0.0_);_(* \(#,##0.0\);_(* \-?_);_(@_)">
                  <c:v>1106.2</c:v>
                </c:pt>
                <c:pt idx="37" formatCode="_(* #,##0.0_);_(* \(#,##0.0\);_(* \-?_);_(@_)">
                  <c:v>1331.8</c:v>
                </c:pt>
                <c:pt idx="38" formatCode="_(* #,##0.0_);_(* \(#,##0.0\);_(* \-?_);_(@_)">
                  <c:v>1228.2</c:v>
                </c:pt>
                <c:pt idx="39" formatCode="_(* #,##0.0_);_(* \(#,##0.0\);_(* \-?_);_(@_)">
                  <c:v>912.6</c:v>
                </c:pt>
                <c:pt idx="40" formatCode="_(* #,##0.0_);_(* \(#,##0.0\);_(* \-?_);_(@_)">
                  <c:v>1200.8999999999999</c:v>
                </c:pt>
                <c:pt idx="41" formatCode="_(* #,##0.0_);_(* \(#,##0.0\);_(* \-?_);_(@_)">
                  <c:v>1216</c:v>
                </c:pt>
                <c:pt idx="42" formatCode="_(* #,##0.0_);_(* \(#,##0.0\);_(* \-?_);_(@_)">
                  <c:v>1301.9000000000001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31871"/>
        <c:axId val="690532287"/>
      </c:lineChart>
      <c:lineChart>
        <c:grouping val="standard"/>
        <c:varyColors val="0"/>
        <c:ser>
          <c:idx val="1"/>
          <c:order val="1"/>
          <c:tx>
            <c:strRef>
              <c:f>feijão!$J$1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feijão!$J$2:$J$44</c:f>
              <c:numCache>
                <c:formatCode>_(* #,##0_);_(* \(#,##0\);_(* "-"?_);_(@_)</c:formatCode>
                <c:ptCount val="43"/>
                <c:pt idx="0">
                  <c:v>432.98271721852075</c:v>
                </c:pt>
                <c:pt idx="1">
                  <c:v>408.93677145884851</c:v>
                </c:pt>
                <c:pt idx="2">
                  <c:v>440.37007785174319</c:v>
                </c:pt>
                <c:pt idx="3">
                  <c:v>281.26668970500458</c:v>
                </c:pt>
                <c:pt idx="4">
                  <c:v>312.74664017440739</c:v>
                </c:pt>
                <c:pt idx="5">
                  <c:v>410.80720086685045</c:v>
                </c:pt>
                <c:pt idx="6">
                  <c:v>243.05334774591469</c:v>
                </c:pt>
                <c:pt idx="7">
                  <c:v>458.81694455900549</c:v>
                </c:pt>
                <c:pt idx="8">
                  <c:v>374.83863396314985</c:v>
                </c:pt>
                <c:pt idx="9">
                  <c:v>403.60032682322554</c:v>
                </c:pt>
                <c:pt idx="10">
                  <c:v>280.20134228187914</c:v>
                </c:pt>
                <c:pt idx="11">
                  <c:v>381.95886016229485</c:v>
                </c:pt>
                <c:pt idx="12">
                  <c:v>375.42338825420524</c:v>
                </c:pt>
                <c:pt idx="13">
                  <c:v>377.4254387366941</c:v>
                </c:pt>
                <c:pt idx="14">
                  <c:v>427.94438225416843</c:v>
                </c:pt>
                <c:pt idx="15">
                  <c:v>396.01096224116935</c:v>
                </c:pt>
                <c:pt idx="16">
                  <c:v>337.17169103376892</c:v>
                </c:pt>
                <c:pt idx="17">
                  <c:v>501.94063608186968</c:v>
                </c:pt>
                <c:pt idx="18">
                  <c:v>507.77001849347204</c:v>
                </c:pt>
                <c:pt idx="19">
                  <c:v>527.33374547381425</c:v>
                </c:pt>
                <c:pt idx="20">
                  <c:v>500.17396805313928</c:v>
                </c:pt>
                <c:pt idx="21">
                  <c:v>427.27350647124371</c:v>
                </c:pt>
                <c:pt idx="22">
                  <c:v>488.68516981268272</c:v>
                </c:pt>
                <c:pt idx="23">
                  <c:v>571.34445534838073</c:v>
                </c:pt>
                <c:pt idx="24">
                  <c:v>464.60628863208819</c:v>
                </c:pt>
                <c:pt idx="25">
                  <c:v>507</c:v>
                </c:pt>
                <c:pt idx="26">
                  <c:v>595</c:v>
                </c:pt>
                <c:pt idx="27">
                  <c:v>512</c:v>
                </c:pt>
                <c:pt idx="28">
                  <c:v>531</c:v>
                </c:pt>
                <c:pt idx="29">
                  <c:v>713</c:v>
                </c:pt>
                <c:pt idx="30">
                  <c:v>584.82610481835775</c:v>
                </c:pt>
                <c:pt idx="31">
                  <c:v>774</c:v>
                </c:pt>
                <c:pt idx="32" formatCode="_(* #,##0_);_(* \(#,##0\);_(* \-?_);_(@_)">
                  <c:v>695</c:v>
                </c:pt>
                <c:pt idx="33" formatCode="_(* #,##0_);_(* \(#,##0\);_(* \-?_);_(@_)">
                  <c:v>708</c:v>
                </c:pt>
                <c:pt idx="34" formatCode="_(* #,##0_);_(* \(#,##0\);_(* \-?_);_(@_)">
                  <c:v>755</c:v>
                </c:pt>
                <c:pt idx="35" formatCode="_(* #,##0_);_(* \(#,##0\);_(* \-?_);_(@_)">
                  <c:v>763</c:v>
                </c:pt>
                <c:pt idx="36" formatCode="_(* #,##0_);_(* \(#,##0\);_(* \-?_);_(@_)">
                  <c:v>851.06677436725909</c:v>
                </c:pt>
                <c:pt idx="37" formatCode="_(* #,##0_);_(* \(#,##0\);_(* \-?_);_(@_)">
                  <c:v>884.13821030270844</c:v>
                </c:pt>
                <c:pt idx="38" formatCode="_(* #,##0_);_(* \(#,##0\);_(* \-?_);_(@_)">
                  <c:v>931.56958665149796</c:v>
                </c:pt>
                <c:pt idx="39">
                  <c:v>695.94917593941375</c:v>
                </c:pt>
                <c:pt idx="40">
                  <c:v>841.71273389866133</c:v>
                </c:pt>
                <c:pt idx="41">
                  <c:v>793.38167938931292</c:v>
                </c:pt>
                <c:pt idx="42" formatCode="_(* #,##0_);_(* \(#,##0\);_(* \-_);_(@_)">
                  <c:v>911.33261006509417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9301215"/>
        <c:axId val="690535615"/>
      </c:lineChart>
      <c:catAx>
        <c:axId val="69053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2287"/>
        <c:crosses val="autoZero"/>
        <c:auto val="1"/>
        <c:lblAlgn val="ctr"/>
        <c:lblOffset val="100"/>
        <c:noMultiLvlLbl val="0"/>
      </c:catAx>
      <c:valAx>
        <c:axId val="69053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14097586759988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1871"/>
        <c:crosses val="autoZero"/>
        <c:crossBetween val="between"/>
      </c:valAx>
      <c:valAx>
        <c:axId val="69053561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9301215"/>
        <c:crosses val="max"/>
        <c:crossBetween val="between"/>
      </c:valAx>
      <c:catAx>
        <c:axId val="639301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5356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feijão!$Q$1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feijão!$Q$2:$Q$35</c:f>
              <c:numCache>
                <c:formatCode>_(* #,##0.0_);_(* \(#,##0.0\);_(* "-"?_);_(@_)</c:formatCode>
                <c:ptCount val="34"/>
                <c:pt idx="0">
                  <c:v>110.9</c:v>
                </c:pt>
                <c:pt idx="1">
                  <c:v>145.19999999999999</c:v>
                </c:pt>
                <c:pt idx="2">
                  <c:v>148.30000000000001</c:v>
                </c:pt>
                <c:pt idx="3">
                  <c:v>190.1</c:v>
                </c:pt>
                <c:pt idx="4">
                  <c:v>213.9</c:v>
                </c:pt>
                <c:pt idx="5">
                  <c:v>229.1</c:v>
                </c:pt>
                <c:pt idx="6">
                  <c:v>249.6</c:v>
                </c:pt>
                <c:pt idx="7">
                  <c:v>255.5</c:v>
                </c:pt>
                <c:pt idx="8">
                  <c:v>241.8</c:v>
                </c:pt>
                <c:pt idx="9">
                  <c:v>212.7</c:v>
                </c:pt>
                <c:pt idx="10">
                  <c:v>190.2</c:v>
                </c:pt>
                <c:pt idx="11">
                  <c:v>187.2</c:v>
                </c:pt>
                <c:pt idx="12">
                  <c:v>201.6</c:v>
                </c:pt>
                <c:pt idx="13">
                  <c:v>188.7</c:v>
                </c:pt>
                <c:pt idx="14">
                  <c:v>148.80000000000001</c:v>
                </c:pt>
                <c:pt idx="15">
                  <c:v>733.1</c:v>
                </c:pt>
                <c:pt idx="16">
                  <c:v>824.7</c:v>
                </c:pt>
                <c:pt idx="17">
                  <c:v>863.8</c:v>
                </c:pt>
                <c:pt idx="18">
                  <c:v>892.1</c:v>
                </c:pt>
                <c:pt idx="19">
                  <c:v>936.7</c:v>
                </c:pt>
                <c:pt idx="20">
                  <c:v>939</c:v>
                </c:pt>
                <c:pt idx="21">
                  <c:v>824.26799999999992</c:v>
                </c:pt>
                <c:pt idx="22">
                  <c:v>813</c:v>
                </c:pt>
                <c:pt idx="23" formatCode="_(* #,##0.0_);_(* \(#,##0.0\);_(* \-?_);_(@_)">
                  <c:v>767.1</c:v>
                </c:pt>
                <c:pt idx="24" formatCode="_(* #,##0.0_);_(* \(#,##0.0\);_(* \-?_);_(@_)">
                  <c:v>753.8</c:v>
                </c:pt>
                <c:pt idx="25" formatCode="_(* #,##0.0_);_(* \(#,##0.0\);_(* \-?_);_(@_)">
                  <c:v>814.2</c:v>
                </c:pt>
                <c:pt idx="26" formatCode="_(* #,##0.0_);_(* \(#,##0.0\);_(* \-?_);_(@_)">
                  <c:v>626.04999999999995</c:v>
                </c:pt>
                <c:pt idx="27" formatCode="_(* #,##0.0_);_(* \(#,##0.0\);_(* \-?_);_(@_)">
                  <c:v>650.4</c:v>
                </c:pt>
                <c:pt idx="28" formatCode="_(* #,##0.0_);_(* \(#,##0.0\);_(* \-?_);_(@_)">
                  <c:v>679.3</c:v>
                </c:pt>
                <c:pt idx="29" formatCode="_(* #,##0.0_);_(* \(#,##0.0\);_(* \-?_);_(@_)">
                  <c:v>652.5</c:v>
                </c:pt>
                <c:pt idx="30" formatCode="_(* #,##0.0_);_(* \(#,##0.0\);_(* \-?_);_(@_)">
                  <c:v>547.70000000000005</c:v>
                </c:pt>
                <c:pt idx="31" formatCode="_(* #,##0.0_);_(* \(#,##0.0\);_(* \-?_);_(@_)">
                  <c:v>642.4</c:v>
                </c:pt>
                <c:pt idx="32" formatCode="_(* #,##0.0_);_(* \(#,##0.0\);_(* \-?_);_(@_)">
                  <c:v>577.79999999999995</c:v>
                </c:pt>
                <c:pt idx="33" formatCode="_(* #,##0.0_);_(* \(#,##0.0\);_(* \-?_);_(@_)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FE-44FF-8AC8-9263C7D17EDB}"/>
            </c:ext>
          </c:extLst>
        </c:ser>
        <c:ser>
          <c:idx val="2"/>
          <c:order val="2"/>
          <c:tx>
            <c:strRef>
              <c:f>feijão!$S$1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feijão!$S$2:$S$35</c:f>
              <c:numCache>
                <c:formatCode>_(* #,##0.0_);_(* \(#,##0.0\);_(* "-"?_);_(@_)</c:formatCode>
                <c:ptCount val="34"/>
                <c:pt idx="0">
                  <c:v>105</c:v>
                </c:pt>
                <c:pt idx="1">
                  <c:v>175.9</c:v>
                </c:pt>
                <c:pt idx="2">
                  <c:v>156</c:v>
                </c:pt>
                <c:pt idx="3">
                  <c:v>236.5</c:v>
                </c:pt>
                <c:pt idx="4">
                  <c:v>254</c:v>
                </c:pt>
                <c:pt idx="5">
                  <c:v>285.2</c:v>
                </c:pt>
                <c:pt idx="6">
                  <c:v>309.7</c:v>
                </c:pt>
                <c:pt idx="7">
                  <c:v>363.1</c:v>
                </c:pt>
                <c:pt idx="8">
                  <c:v>295</c:v>
                </c:pt>
                <c:pt idx="9">
                  <c:v>310.8</c:v>
                </c:pt>
                <c:pt idx="10">
                  <c:v>310.2</c:v>
                </c:pt>
                <c:pt idx="11">
                  <c:v>302.10000000000002</c:v>
                </c:pt>
                <c:pt idx="12">
                  <c:v>318.20400000000001</c:v>
                </c:pt>
                <c:pt idx="13">
                  <c:v>294.78750000000002</c:v>
                </c:pt>
                <c:pt idx="14">
                  <c:v>230.03100000000001</c:v>
                </c:pt>
                <c:pt idx="15">
                  <c:v>572.27700000000004</c:v>
                </c:pt>
                <c:pt idx="16">
                  <c:v>652.9</c:v>
                </c:pt>
                <c:pt idx="17">
                  <c:v>718.7</c:v>
                </c:pt>
                <c:pt idx="18">
                  <c:v>707.4</c:v>
                </c:pt>
                <c:pt idx="19">
                  <c:v>959.8</c:v>
                </c:pt>
                <c:pt idx="20">
                  <c:v>859.7</c:v>
                </c:pt>
                <c:pt idx="21">
                  <c:v>775.2</c:v>
                </c:pt>
                <c:pt idx="22">
                  <c:v>832.3</c:v>
                </c:pt>
                <c:pt idx="23" formatCode="_(* #,##0.0_);_(* \(#,##0.0\);_(* \-?_);_(@_)">
                  <c:v>774.5</c:v>
                </c:pt>
                <c:pt idx="24" formatCode="_(* #,##0.0_);_(* \(#,##0.0\);_(* \-?_);_(@_)">
                  <c:v>836.6</c:v>
                </c:pt>
                <c:pt idx="25" formatCode="_(* #,##0.0_);_(* \(#,##0.0\);_(* \-?_);_(@_)">
                  <c:v>727.4</c:v>
                </c:pt>
                <c:pt idx="26" formatCode="_(* #,##0.0_);_(* \(#,##0.0\);_(* \-?_);_(@_)">
                  <c:v>619</c:v>
                </c:pt>
                <c:pt idx="27" formatCode="_(* #,##0.0_);_(* \(#,##0.0\);_(* \-?_);_(@_)">
                  <c:v>735.3</c:v>
                </c:pt>
                <c:pt idx="28" formatCode="_(* #,##0.0_);_(* \(#,##0.0\);_(* \-?_);_(@_)">
                  <c:v>863.4</c:v>
                </c:pt>
                <c:pt idx="29" formatCode="_(* #,##0.0_);_(* \(#,##0.0\);_(* \-?_);_(@_)">
                  <c:v>850.5</c:v>
                </c:pt>
                <c:pt idx="30" formatCode="_(* #,##0.0_);_(* \(#,##0.0\);_(* \-?_);_(@_)">
                  <c:v>566.6</c:v>
                </c:pt>
                <c:pt idx="31" formatCode="_(* #,##0.0_);_(* \(#,##0.0\);_(* \-?_);_(@_)">
                  <c:v>837.7</c:v>
                </c:pt>
                <c:pt idx="32" formatCode="_(* #,##0.0_);_(* \(#,##0.0\);_(* \-?_);_(@_)">
                  <c:v>613.79999999999995</c:v>
                </c:pt>
                <c:pt idx="33" formatCode="_(* #,##0.0_);_(* \(#,##0.0\);_(* \-?_);_(@_)">
                  <c:v>721.5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807103"/>
        <c:axId val="822803359"/>
      </c:lineChart>
      <c:lineChart>
        <c:grouping val="standard"/>
        <c:varyColors val="0"/>
        <c:ser>
          <c:idx val="1"/>
          <c:order val="1"/>
          <c:tx>
            <c:strRef>
              <c:f>feijão!$R$1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feijão!$R$2:$R$35</c:f>
              <c:numCache>
                <c:formatCode>_(* #,##0_);_(* \(#,##0\);_(* "-"?_);_(@_)</c:formatCode>
                <c:ptCount val="34"/>
                <c:pt idx="0">
                  <c:v>946.79891794409366</c:v>
                </c:pt>
                <c:pt idx="1">
                  <c:v>1211.4325068870523</c:v>
                </c:pt>
                <c:pt idx="2">
                  <c:v>1051.9217801753205</c:v>
                </c:pt>
                <c:pt idx="3">
                  <c:v>1244.0820620725931</c:v>
                </c:pt>
                <c:pt idx="4">
                  <c:v>1187.4707807386628</c:v>
                </c:pt>
                <c:pt idx="5">
                  <c:v>1245</c:v>
                </c:pt>
                <c:pt idx="6">
                  <c:v>1241</c:v>
                </c:pt>
                <c:pt idx="7">
                  <c:v>1421</c:v>
                </c:pt>
                <c:pt idx="8">
                  <c:v>1220</c:v>
                </c:pt>
                <c:pt idx="9">
                  <c:v>1461</c:v>
                </c:pt>
                <c:pt idx="10">
                  <c:v>1631</c:v>
                </c:pt>
                <c:pt idx="11">
                  <c:v>1614</c:v>
                </c:pt>
                <c:pt idx="12">
                  <c:v>1578</c:v>
                </c:pt>
                <c:pt idx="13">
                  <c:v>1562</c:v>
                </c:pt>
                <c:pt idx="14">
                  <c:v>1546</c:v>
                </c:pt>
                <c:pt idx="15">
                  <c:v>781</c:v>
                </c:pt>
                <c:pt idx="16">
                  <c:v>792</c:v>
                </c:pt>
                <c:pt idx="17">
                  <c:v>832</c:v>
                </c:pt>
                <c:pt idx="18">
                  <c:v>793</c:v>
                </c:pt>
                <c:pt idx="19">
                  <c:v>1025</c:v>
                </c:pt>
                <c:pt idx="20">
                  <c:v>916</c:v>
                </c:pt>
                <c:pt idx="21">
                  <c:v>940.72216803272727</c:v>
                </c:pt>
                <c:pt idx="22">
                  <c:v>1024</c:v>
                </c:pt>
                <c:pt idx="23" formatCode="_(* #,##0_);_(* \(#,##0\);_(* \-?_);_(@_)">
                  <c:v>1010</c:v>
                </c:pt>
                <c:pt idx="24" formatCode="_(* #,##0_);_(* \(#,##0\);_(* \-?_);_(@_)">
                  <c:v>1110</c:v>
                </c:pt>
                <c:pt idx="25" formatCode="_(* #,##0_);_(* \(#,##0\);_(* \-?_);_(@_)">
                  <c:v>893</c:v>
                </c:pt>
                <c:pt idx="26" formatCode="_(* #,##0_);_(* \(#,##0\);_(* \-?_);_(@_)">
                  <c:v>989</c:v>
                </c:pt>
                <c:pt idx="27" formatCode="_(* #,##0_);_(* \(#,##0\);_(* \-?_);_(@_)">
                  <c:v>1130.5868696186963</c:v>
                </c:pt>
                <c:pt idx="28" formatCode="_(* #,##0_);_(* \(#,##0\);_(* \-?_);_(@_)">
                  <c:v>1270.8473428529369</c:v>
                </c:pt>
                <c:pt idx="29" formatCode="_(* #,##0_);_(* \(#,##0\);_(* \-?_);_(@_)">
                  <c:v>1303.4419923371647</c:v>
                </c:pt>
                <c:pt idx="30" formatCode="_(* #,##0_);_(* \(#,##0\);_(* \-?_);_(@_)">
                  <c:v>1034.1234252327913</c:v>
                </c:pt>
                <c:pt idx="31" formatCode="_(* #,##0_);_(* \(#,##0\);_(* \-?_);_(@_)">
                  <c:v>1304.089508094645</c:v>
                </c:pt>
                <c:pt idx="32" formatCode="_(* #,##0_);_(* \(#,##0\);_(* \-?_);_(@_)">
                  <c:v>1062.0787469712704</c:v>
                </c:pt>
                <c:pt idx="33" formatCode="_(* #,##0_);_(* \(#,##0\);_(* \-_);_(@_)">
                  <c:v>1202.5535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29791"/>
        <c:axId val="632892127"/>
      </c:lineChart>
      <c:catAx>
        <c:axId val="822807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3359"/>
        <c:crosses val="autoZero"/>
        <c:auto val="1"/>
        <c:lblAlgn val="ctr"/>
        <c:lblOffset val="100"/>
        <c:noMultiLvlLbl val="0"/>
      </c:catAx>
      <c:valAx>
        <c:axId val="82280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7103"/>
        <c:crosses val="autoZero"/>
        <c:crossBetween val="between"/>
      </c:valAx>
      <c:valAx>
        <c:axId val="63289212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29791"/>
        <c:crosses val="max"/>
        <c:crossBetween val="between"/>
      </c:valAx>
      <c:catAx>
        <c:axId val="6905297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328921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5ED09-DBB7-43AA-A4B4-CEAC049B8AE5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4AFCE80-5DD0-463D-A584-9A66FAC60D52}">
      <dgm:prSet phldrT="[Texto]"/>
      <dgm:spPr/>
      <dgm:t>
        <a:bodyPr/>
        <a:lstStyle/>
        <a:p>
          <a:endParaRPr lang="pt-BR" dirty="0"/>
        </a:p>
      </dgm:t>
    </dgm:pt>
    <dgm:pt modelId="{35D77945-D45A-434C-802B-BFB696DC0CB8}" type="parTrans" cxnId="{794FE5CA-E07F-4A26-92C5-A34E407C6542}">
      <dgm:prSet/>
      <dgm:spPr/>
      <dgm:t>
        <a:bodyPr/>
        <a:lstStyle/>
        <a:p>
          <a:endParaRPr lang="pt-BR"/>
        </a:p>
      </dgm:t>
    </dgm:pt>
    <dgm:pt modelId="{B46F91B8-35C1-43B8-B6AF-BF3318AA91E8}" type="sibTrans" cxnId="{794FE5CA-E07F-4A26-92C5-A34E407C6542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C07991FA-3635-447C-B175-194965D4E373}">
      <dgm:prSet phldrT="[Texto]"/>
      <dgm:spPr/>
      <dgm:t>
        <a:bodyPr/>
        <a:lstStyle/>
        <a:p>
          <a:endParaRPr lang="pt-BR" dirty="0"/>
        </a:p>
      </dgm:t>
    </dgm:pt>
    <dgm:pt modelId="{5E136BD8-C5EA-43DA-9A44-D6C984494796}" type="sibTrans" cxnId="{2EFF0DBF-D02E-47E1-9707-E20FA0046C0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373C1EC-953E-4902-9D78-86295BACCA21}" type="parTrans" cxnId="{2EFF0DBF-D02E-47E1-9707-E20FA0046C0D}">
      <dgm:prSet/>
      <dgm:spPr/>
      <dgm:t>
        <a:bodyPr/>
        <a:lstStyle/>
        <a:p>
          <a:endParaRPr lang="pt-BR"/>
        </a:p>
      </dgm:t>
    </dgm:pt>
    <dgm:pt modelId="{8F144061-BF27-40AE-8DF8-A378A4677FD3}">
      <dgm:prSet phldrT="[Texto]"/>
      <dgm:spPr/>
      <dgm:t>
        <a:bodyPr/>
        <a:lstStyle/>
        <a:p>
          <a:endParaRPr lang="pt-BR" dirty="0"/>
        </a:p>
      </dgm:t>
    </dgm:pt>
    <dgm:pt modelId="{A545E026-7B23-4CEA-A13A-063CB2CC1BF5}" type="sibTrans" cxnId="{F9F8487F-2C34-4B5B-BA91-F02DE5A96A44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F46E6B77-C7B5-474C-B3E7-67335337E305}" type="parTrans" cxnId="{F9F8487F-2C34-4B5B-BA91-F02DE5A96A44}">
      <dgm:prSet/>
      <dgm:spPr/>
      <dgm:t>
        <a:bodyPr/>
        <a:lstStyle/>
        <a:p>
          <a:endParaRPr lang="pt-BR"/>
        </a:p>
      </dgm:t>
    </dgm:pt>
    <dgm:pt modelId="{57DBBD03-7DFF-4FD2-BDD3-90429051910D}">
      <dgm:prSet phldrT="[Texto]"/>
      <dgm:spPr/>
      <dgm:t>
        <a:bodyPr/>
        <a:lstStyle/>
        <a:p>
          <a:endParaRPr lang="pt-BR" dirty="0"/>
        </a:p>
      </dgm:t>
    </dgm:pt>
    <dgm:pt modelId="{A55EE05D-1171-4BC3-90D8-98B283C6103B}" type="parTrans" cxnId="{1984196F-31BC-4A21-AADB-3B3A21438507}">
      <dgm:prSet/>
      <dgm:spPr/>
      <dgm:t>
        <a:bodyPr/>
        <a:lstStyle/>
        <a:p>
          <a:endParaRPr lang="pt-BR"/>
        </a:p>
      </dgm:t>
    </dgm:pt>
    <dgm:pt modelId="{53C65F90-5CD6-4E43-823D-D5A37D3E0637}" type="sibTrans" cxnId="{1984196F-31BC-4A21-AADB-3B3A21438507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994AA6DB-D189-4A68-BF47-D29E3716D213}">
      <dgm:prSet phldrT="[Texto]"/>
      <dgm:spPr/>
      <dgm:t>
        <a:bodyPr/>
        <a:lstStyle/>
        <a:p>
          <a:endParaRPr lang="pt-BR" dirty="0"/>
        </a:p>
      </dgm:t>
    </dgm:pt>
    <dgm:pt modelId="{9FB963E7-0C9A-43E4-8AAA-AA17B0BE2B6E}" type="parTrans" cxnId="{16AE41AD-6BE6-43B8-BA77-28DE2D83A34D}">
      <dgm:prSet/>
      <dgm:spPr/>
      <dgm:t>
        <a:bodyPr/>
        <a:lstStyle/>
        <a:p>
          <a:endParaRPr lang="pt-BR"/>
        </a:p>
      </dgm:t>
    </dgm:pt>
    <dgm:pt modelId="{155565F3-76D4-434F-A19A-013D6C313034}" type="sibTrans" cxnId="{16AE41AD-6BE6-43B8-BA77-28DE2D83A34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pt-BR"/>
        </a:p>
      </dgm:t>
    </dgm:pt>
    <dgm:pt modelId="{24E7B3EC-2C72-4E76-B4CF-FEBA229FC2D9}">
      <dgm:prSet phldrT="[Texto]"/>
      <dgm:spPr/>
      <dgm:t>
        <a:bodyPr/>
        <a:lstStyle/>
        <a:p>
          <a:endParaRPr lang="pt-BR" dirty="0"/>
        </a:p>
      </dgm:t>
    </dgm:pt>
    <dgm:pt modelId="{BE248464-185B-4CFB-A877-3D8913D8ABCE}" type="parTrans" cxnId="{976FD22E-1BAA-4B71-AE44-BB95524F2097}">
      <dgm:prSet/>
      <dgm:spPr/>
      <dgm:t>
        <a:bodyPr/>
        <a:lstStyle/>
        <a:p>
          <a:endParaRPr lang="pt-BR"/>
        </a:p>
      </dgm:t>
    </dgm:pt>
    <dgm:pt modelId="{2EA488BD-4971-46E0-ADF3-EA940A9B0CEF}" type="sibTrans" cxnId="{976FD22E-1BAA-4B71-AE44-BB95524F2097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02E86F-B044-4FBF-B80E-54E7BF9274C3}">
      <dgm:prSet phldrT="[Texto]"/>
      <dgm:spPr/>
      <dgm:t>
        <a:bodyPr/>
        <a:lstStyle/>
        <a:p>
          <a:endParaRPr lang="pt-BR" dirty="0"/>
        </a:p>
      </dgm:t>
    </dgm:pt>
    <dgm:pt modelId="{1963702F-BE0B-46A3-93EC-FAC2B80CAD9E}" type="parTrans" cxnId="{4A5D7AAD-FD2F-4766-BFD9-1B90D954B803}">
      <dgm:prSet/>
      <dgm:spPr/>
      <dgm:t>
        <a:bodyPr/>
        <a:lstStyle/>
        <a:p>
          <a:endParaRPr lang="pt-BR"/>
        </a:p>
      </dgm:t>
    </dgm:pt>
    <dgm:pt modelId="{2EE0AED0-0D6B-481F-9E7C-FB941D002723}" type="sibTrans" cxnId="{4A5D7AAD-FD2F-4766-BFD9-1B90D954B803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09CB4F95-57C8-4E46-9826-8FDE63CCED29}" type="pres">
      <dgm:prSet presAssocID="{67D5ED09-DBB7-43AA-A4B4-CEAC049B8AE5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pt-BR"/>
        </a:p>
      </dgm:t>
    </dgm:pt>
    <dgm:pt modelId="{6639539B-E552-4005-B863-B0B09A552889}" type="pres">
      <dgm:prSet presAssocID="{67D5ED09-DBB7-43AA-A4B4-CEAC049B8AE5}" presName="accent_6" presStyleLbl="alignNode1" presStyleIdx="0" presStyleCnt="13"/>
      <dgm:spPr/>
    </dgm:pt>
    <dgm:pt modelId="{118A06DE-0412-4CDF-888E-5780F2B42061}" type="pres">
      <dgm:prSet presAssocID="{84AFCE80-5DD0-463D-A584-9A66FAC60D52}" presName="parent_text_1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CDEB8-BF8C-4104-94B8-9FB1F5A36BA9}" type="pres">
      <dgm:prSet presAssocID="{84AFCE80-5DD0-463D-A584-9A66FAC60D52}" presName="image_accent_1" presStyleCnt="0"/>
      <dgm:spPr/>
    </dgm:pt>
    <dgm:pt modelId="{76F4D0A2-C398-46E9-92C1-17723E04B1EE}" type="pres">
      <dgm:prSet presAssocID="{84AFCE80-5DD0-463D-A584-9A66FAC60D52}" presName="imageAccentRepeatNode" presStyleLbl="alignNode1" presStyleIdx="1" presStyleCnt="13" custScaleX="171223" custScaleY="176748" custLinFactNeighborX="51987" custLinFactNeighborY="34085"/>
      <dgm:spPr/>
      <dgm:t>
        <a:bodyPr/>
        <a:lstStyle/>
        <a:p>
          <a:endParaRPr lang="pt-BR"/>
        </a:p>
      </dgm:t>
    </dgm:pt>
    <dgm:pt modelId="{6B4AB5CE-15AB-407A-AEFA-BC16C38AC809}" type="pres">
      <dgm:prSet presAssocID="{84AFCE80-5DD0-463D-A584-9A66FAC60D52}" presName="accent_1" presStyleLbl="alignNode1" presStyleIdx="2" presStyleCnt="13" custLinFactX="200000" custLinFactY="-798847" custLinFactNeighborX="281870" custLinFactNeighborY="-800000"/>
      <dgm:spPr/>
    </dgm:pt>
    <dgm:pt modelId="{E72059A3-5F54-4253-9FF2-2914D56CAB91}" type="pres">
      <dgm:prSet presAssocID="{B46F91B8-35C1-43B8-B6AF-BF3318AA91E8}" presName="image_1" presStyleCnt="0"/>
      <dgm:spPr/>
    </dgm:pt>
    <dgm:pt modelId="{037CC5F7-BBD8-4B6D-975D-62996F9896DA}" type="pres">
      <dgm:prSet presAssocID="{B46F91B8-35C1-43B8-B6AF-BF3318AA91E8}" presName="imageRepeatNode" presStyleLbl="fgImgPlace1" presStyleIdx="0" presStyleCnt="7" custScaleX="171223" custScaleY="176748" custLinFactNeighborX="56310" custLinFactNeighborY="36913"/>
      <dgm:spPr/>
      <dgm:t>
        <a:bodyPr/>
        <a:lstStyle/>
        <a:p>
          <a:endParaRPr lang="pt-BR"/>
        </a:p>
      </dgm:t>
    </dgm:pt>
    <dgm:pt modelId="{8C6FDB0C-E65F-48F6-99A1-4FBF83BB7EAA}" type="pres">
      <dgm:prSet presAssocID="{8F144061-BF27-40AE-8DF8-A378A4677FD3}" presName="parent_text_2" presStyleLbl="revTx" presStyleIdx="1" presStyleCnt="7" custLinFactY="45508" custLinFactNeighborX="-519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036542-F14B-4FE6-BFBC-450860189397}" type="pres">
      <dgm:prSet presAssocID="{8F144061-BF27-40AE-8DF8-A378A4677FD3}" presName="image_accent_2" presStyleCnt="0"/>
      <dgm:spPr/>
    </dgm:pt>
    <dgm:pt modelId="{3C77DB0E-CFC7-4B39-B717-551358CBB478}" type="pres">
      <dgm:prSet presAssocID="{8F144061-BF27-40AE-8DF8-A378A4677FD3}" presName="imageAccentRepeatNode" presStyleLbl="alignNode1" presStyleIdx="3" presStyleCnt="13" custScaleX="236005" custScaleY="250635" custLinFactX="100000" custLinFactNeighborX="135366" custLinFactNeighborY="-22956"/>
      <dgm:spPr/>
    </dgm:pt>
    <dgm:pt modelId="{5E18D1A6-C08B-43A0-AE72-144280EEE09A}" type="pres">
      <dgm:prSet presAssocID="{A545E026-7B23-4CEA-A13A-063CB2CC1BF5}" presName="image_2" presStyleCnt="0"/>
      <dgm:spPr/>
    </dgm:pt>
    <dgm:pt modelId="{DBDB4B66-9580-4CF6-9943-B91818C0197D}" type="pres">
      <dgm:prSet presAssocID="{A545E026-7B23-4CEA-A13A-063CB2CC1BF5}" presName="imageRepeatNode" presStyleLbl="fgImgPlace1" presStyleIdx="1" presStyleCnt="7" custScaleX="236006" custScaleY="250635" custLinFactX="100000" custLinFactNeighborX="166739" custLinFactNeighborY="-26022"/>
      <dgm:spPr/>
      <dgm:t>
        <a:bodyPr/>
        <a:lstStyle/>
        <a:p>
          <a:endParaRPr lang="pt-BR"/>
        </a:p>
      </dgm:t>
    </dgm:pt>
    <dgm:pt modelId="{8CAA8A5B-3362-4B9B-A4F3-B37802ED8818}" type="pres">
      <dgm:prSet presAssocID="{57DBBD03-7DFF-4FD2-BDD3-90429051910D}" presName="image_accent_3" presStyleCnt="0"/>
      <dgm:spPr/>
    </dgm:pt>
    <dgm:pt modelId="{334D6250-A888-4610-BCBE-8296C8EF4ABD}" type="pres">
      <dgm:prSet presAssocID="{57DBBD03-7DFF-4FD2-BDD3-90429051910D}" presName="imageAccentRepeatNode" presStyleLbl="alignNode1" presStyleIdx="4" presStyleCnt="13" custScaleX="157951" custScaleY="157887" custLinFactX="100000" custLinFactY="-10949" custLinFactNeighborX="111057" custLinFactNeighborY="-100000"/>
      <dgm:spPr/>
    </dgm:pt>
    <dgm:pt modelId="{83AB0705-7705-4F7B-9B9A-E9F97EC35D52}" type="pres">
      <dgm:prSet presAssocID="{57DBBD03-7DFF-4FD2-BDD3-90429051910D}" presName="parent_text_3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F7527A-4B5E-42CE-BA44-D2353A4910DA}" type="pres">
      <dgm:prSet presAssocID="{57DBBD03-7DFF-4FD2-BDD3-90429051910D}" presName="accent_2" presStyleLbl="alignNode1" presStyleIdx="5" presStyleCnt="13" custLinFactX="-400000" custLinFactY="-42380" custLinFactNeighborX="-438653" custLinFactNeighborY="-100000"/>
      <dgm:spPr/>
    </dgm:pt>
    <dgm:pt modelId="{657C6170-09A7-4877-835D-8FA148B930F1}" type="pres">
      <dgm:prSet presAssocID="{57DBBD03-7DFF-4FD2-BDD3-90429051910D}" presName="accent_3" presStyleLbl="alignNode1" presStyleIdx="6" presStyleCnt="13" custLinFactNeighborX="83059" custLinFactNeighborY="93285"/>
      <dgm:spPr/>
    </dgm:pt>
    <dgm:pt modelId="{F85FDC2E-2EFD-4427-9BB4-D73AAAB395B5}" type="pres">
      <dgm:prSet presAssocID="{53C65F90-5CD6-4E43-823D-D5A37D3E0637}" presName="image_3" presStyleCnt="0"/>
      <dgm:spPr/>
    </dgm:pt>
    <dgm:pt modelId="{9811C1B8-DE57-4EC8-BEDE-016995A6C8C3}" type="pres">
      <dgm:prSet presAssocID="{53C65F90-5CD6-4E43-823D-D5A37D3E0637}" presName="imageRepeatNode" presStyleLbl="fgImgPlace1" presStyleIdx="2" presStyleCnt="7" custScaleX="157951" custScaleY="157887" custLinFactX="100000" custLinFactY="-24070" custLinFactNeighborX="136245" custLinFactNeighborY="-100000"/>
      <dgm:spPr/>
      <dgm:t>
        <a:bodyPr/>
        <a:lstStyle/>
        <a:p>
          <a:endParaRPr lang="pt-BR"/>
        </a:p>
      </dgm:t>
    </dgm:pt>
    <dgm:pt modelId="{E0D63B8B-C28A-4C00-97A3-A9E46CFBD604}" type="pres">
      <dgm:prSet presAssocID="{994AA6DB-D189-4A68-BF47-D29E3716D213}" presName="image_accent_4" presStyleCnt="0"/>
      <dgm:spPr/>
    </dgm:pt>
    <dgm:pt modelId="{1420302A-332B-4928-9F86-08CE63354718}" type="pres">
      <dgm:prSet presAssocID="{994AA6DB-D189-4A68-BF47-D29E3716D213}" presName="imageAccentRepeatNode" presStyleLbl="alignNode1" presStyleIdx="7" presStyleCnt="13" custScaleX="289630" custScaleY="297518" custLinFactX="-193584" custLinFactY="100000" custLinFactNeighborX="-200000" custLinFactNeighborY="173238"/>
      <dgm:spPr/>
    </dgm:pt>
    <dgm:pt modelId="{25FB0872-0BBA-4F0F-9414-A8459E5A022E}" type="pres">
      <dgm:prSet presAssocID="{994AA6DB-D189-4A68-BF47-D29E3716D213}" presName="parent_text_4" presStyleLbl="revTx" presStyleIdx="3" presStyleCnt="7" custLinFactY="286076" custLinFactNeighborX="-45868" custLinFactNeighborY="3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923682-B6B6-41C0-9E58-DF7033516C72}" type="pres">
      <dgm:prSet presAssocID="{994AA6DB-D189-4A68-BF47-D29E3716D213}" presName="accent_4" presStyleLbl="alignNode1" presStyleIdx="8" presStyleCnt="13" custLinFactX="300000" custLinFactY="-334162" custLinFactNeighborX="301861" custLinFactNeighborY="-400000"/>
      <dgm:spPr/>
    </dgm:pt>
    <dgm:pt modelId="{F5C42D64-123D-48B7-8508-1D20BBA5BBD8}" type="pres">
      <dgm:prSet presAssocID="{155565F3-76D4-434F-A19A-013D6C313034}" presName="image_4" presStyleCnt="0"/>
      <dgm:spPr/>
    </dgm:pt>
    <dgm:pt modelId="{AC10225A-8BFF-43B3-955F-14D88D787D3E}" type="pres">
      <dgm:prSet presAssocID="{155565F3-76D4-434F-A19A-013D6C313034}" presName="imageRepeatNode" presStyleLbl="fgImgPlace1" presStyleIdx="3" presStyleCnt="7" custScaleX="289630" custScaleY="297518" custLinFactX="-200000" custLinFactY="112047" custLinFactNeighborX="-246169" custLinFactNeighborY="200000"/>
      <dgm:spPr/>
      <dgm:t>
        <a:bodyPr/>
        <a:lstStyle/>
        <a:p>
          <a:endParaRPr lang="pt-BR"/>
        </a:p>
      </dgm:t>
    </dgm:pt>
    <dgm:pt modelId="{826365D4-B41E-4FDC-A366-5CE1C967D418}" type="pres">
      <dgm:prSet presAssocID="{1102E86F-B044-4FBF-B80E-54E7BF9274C3}" presName="image_accent_5" presStyleCnt="0"/>
      <dgm:spPr/>
    </dgm:pt>
    <dgm:pt modelId="{C9DE3ED6-97AA-4EEF-9543-F12CBAC3B5F5}" type="pres">
      <dgm:prSet presAssocID="{1102E86F-B044-4FBF-B80E-54E7BF9274C3}" presName="imageAccentRepeatNode" presStyleLbl="alignNode1" presStyleIdx="9" presStyleCnt="13" custScaleX="265992" custScaleY="265992" custLinFactX="100000" custLinFactY="300000" custLinFactNeighborX="129816" custLinFactNeighborY="395916"/>
      <dgm:spPr/>
    </dgm:pt>
    <dgm:pt modelId="{30A15148-D96A-4321-8164-20AD698275AC}" type="pres">
      <dgm:prSet presAssocID="{1102E86F-B044-4FBF-B80E-54E7BF9274C3}" presName="parent_text_5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1E568B-E0EA-4622-B84F-E4F4321372A0}" type="pres">
      <dgm:prSet presAssocID="{2EE0AED0-0D6B-481F-9E7C-FB941D002723}" presName="image_5" presStyleCnt="0"/>
      <dgm:spPr/>
    </dgm:pt>
    <dgm:pt modelId="{C9F7F4CB-2139-4EF2-A414-63DAF6FB79E2}" type="pres">
      <dgm:prSet presAssocID="{2EE0AED0-0D6B-481F-9E7C-FB941D002723}" presName="imageRepeatNode" presStyleLbl="fgImgPlace1" presStyleIdx="4" presStyleCnt="7" custScaleX="265992" custScaleY="265992" custLinFactX="100000" custLinFactY="385541" custLinFactNeighborX="160394" custLinFactNeighborY="400000"/>
      <dgm:spPr/>
      <dgm:t>
        <a:bodyPr/>
        <a:lstStyle/>
        <a:p>
          <a:endParaRPr lang="pt-BR"/>
        </a:p>
      </dgm:t>
    </dgm:pt>
    <dgm:pt modelId="{80A2BA6E-627E-474D-9480-92560C76EAF5}" type="pres">
      <dgm:prSet presAssocID="{24E7B3EC-2C72-4E76-B4CF-FEBA229FC2D9}" presName="parent_text_6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CD317F-97BA-4791-8188-8799CB716E69}" type="pres">
      <dgm:prSet presAssocID="{24E7B3EC-2C72-4E76-B4CF-FEBA229FC2D9}" presName="image_accent_6" presStyleCnt="0"/>
      <dgm:spPr/>
    </dgm:pt>
    <dgm:pt modelId="{D654EA82-8FC1-4FF2-B3E4-558A8D47C5D2}" type="pres">
      <dgm:prSet presAssocID="{24E7B3EC-2C72-4E76-B4CF-FEBA229FC2D9}" presName="imageAccentRepeatNode" presStyleLbl="alignNode1" presStyleIdx="10" presStyleCnt="13" custScaleX="171486" custScaleY="171486" custLinFactX="-79112" custLinFactY="-120684" custLinFactNeighborX="-100000" custLinFactNeighborY="-200000"/>
      <dgm:spPr/>
    </dgm:pt>
    <dgm:pt modelId="{AEEC7BA1-6FC1-41E0-81B6-E52BFBD39E14}" type="pres">
      <dgm:prSet presAssocID="{24E7B3EC-2C72-4E76-B4CF-FEBA229FC2D9}" presName="accent_5" presStyleLbl="alignNode1" presStyleIdx="11" presStyleCnt="13" custLinFactX="300000" custLinFactY="-314197" custLinFactNeighborX="302568" custLinFactNeighborY="-400000"/>
      <dgm:spPr/>
    </dgm:pt>
    <dgm:pt modelId="{809F61E3-939C-42B4-96C5-0D3D87177182}" type="pres">
      <dgm:prSet presAssocID="{2EA488BD-4971-46E0-ADF3-EA940A9B0CEF}" presName="image_6" presStyleCnt="0"/>
      <dgm:spPr/>
    </dgm:pt>
    <dgm:pt modelId="{04FDB038-20F6-4336-B2C2-5B8C3AF07BFD}" type="pres">
      <dgm:prSet presAssocID="{2EA488BD-4971-46E0-ADF3-EA940A9B0CEF}" presName="imageRepeatNode" presStyleLbl="fgImgPlace1" presStyleIdx="5" presStyleCnt="7" custScaleX="171485" custScaleY="171486" custLinFactX="-100000" custLinFactY="-160201" custLinFactNeighborX="-101820" custLinFactNeighborY="-200000"/>
      <dgm:spPr/>
      <dgm:t>
        <a:bodyPr/>
        <a:lstStyle/>
        <a:p>
          <a:endParaRPr lang="pt-BR"/>
        </a:p>
      </dgm:t>
    </dgm:pt>
    <dgm:pt modelId="{2692AA49-D93C-4889-8312-88AA231D52F8}" type="pres">
      <dgm:prSet presAssocID="{C07991FA-3635-447C-B175-194965D4E373}" presName="parent_text_7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163027-D8E3-4169-B25D-EC42BD5379E5}" type="pres">
      <dgm:prSet presAssocID="{C07991FA-3635-447C-B175-194965D4E373}" presName="image_accent_7" presStyleCnt="0"/>
      <dgm:spPr/>
    </dgm:pt>
    <dgm:pt modelId="{CBB4B837-2F7D-4AA1-8720-A684EDF01B17}" type="pres">
      <dgm:prSet presAssocID="{C07991FA-3635-447C-B175-194965D4E373}" presName="imageAccentRepeatNode" presStyleLbl="alignNode1" presStyleIdx="12" presStyleCnt="13" custScaleX="297153" custScaleY="304471" custLinFactY="-265118" custLinFactNeighborX="-67688" custLinFactNeighborY="-300000"/>
      <dgm:spPr/>
      <dgm:t>
        <a:bodyPr/>
        <a:lstStyle/>
        <a:p>
          <a:endParaRPr lang="pt-BR"/>
        </a:p>
      </dgm:t>
    </dgm:pt>
    <dgm:pt modelId="{AACE7DD3-0FDC-4961-A6A4-BF369E808F2A}" type="pres">
      <dgm:prSet presAssocID="{5E136BD8-C5EA-43DA-9A44-D6C984494796}" presName="image_7" presStyleCnt="0"/>
      <dgm:spPr/>
    </dgm:pt>
    <dgm:pt modelId="{43C128CD-7C6C-4351-986B-47671329390C}" type="pres">
      <dgm:prSet presAssocID="{5E136BD8-C5EA-43DA-9A44-D6C984494796}" presName="imageRepeatNode" presStyleLbl="fgImgPlace1" presStyleIdx="6" presStyleCnt="7" custScaleX="297153" custScaleY="304473" custLinFactY="-300000" custLinFactNeighborX="-76409" custLinFactNeighborY="-341044"/>
      <dgm:spPr/>
      <dgm:t>
        <a:bodyPr/>
        <a:lstStyle/>
        <a:p>
          <a:endParaRPr lang="pt-BR"/>
        </a:p>
      </dgm:t>
    </dgm:pt>
  </dgm:ptLst>
  <dgm:cxnLst>
    <dgm:cxn modelId="{87899ECF-9757-49E3-9EC7-C39559BF9191}" type="presOf" srcId="{C07991FA-3635-447C-B175-194965D4E373}" destId="{2692AA49-D93C-4889-8312-88AA231D52F8}" srcOrd="0" destOrd="0" presId="urn:microsoft.com/office/officeart/2008/layout/BubblePictureList"/>
    <dgm:cxn modelId="{E5D4BDB7-3E97-496D-BBCF-501238D3AB5D}" type="presOf" srcId="{994AA6DB-D189-4A68-BF47-D29E3716D213}" destId="{25FB0872-0BBA-4F0F-9414-A8459E5A022E}" srcOrd="0" destOrd="0" presId="urn:microsoft.com/office/officeart/2008/layout/BubblePictureList"/>
    <dgm:cxn modelId="{4A5D7AAD-FD2F-4766-BFD9-1B90D954B803}" srcId="{67D5ED09-DBB7-43AA-A4B4-CEAC049B8AE5}" destId="{1102E86F-B044-4FBF-B80E-54E7BF9274C3}" srcOrd="4" destOrd="0" parTransId="{1963702F-BE0B-46A3-93EC-FAC2B80CAD9E}" sibTransId="{2EE0AED0-0D6B-481F-9E7C-FB941D002723}"/>
    <dgm:cxn modelId="{2682B8E6-3917-4F9D-87DB-9F1124243618}" type="presOf" srcId="{B46F91B8-35C1-43B8-B6AF-BF3318AA91E8}" destId="{037CC5F7-BBD8-4B6D-975D-62996F9896DA}" srcOrd="0" destOrd="0" presId="urn:microsoft.com/office/officeart/2008/layout/BubblePictureList"/>
    <dgm:cxn modelId="{4EACAB9A-B993-4440-9587-A4DE4A1B0BDB}" type="presOf" srcId="{2EE0AED0-0D6B-481F-9E7C-FB941D002723}" destId="{C9F7F4CB-2139-4EF2-A414-63DAF6FB79E2}" srcOrd="0" destOrd="0" presId="urn:microsoft.com/office/officeart/2008/layout/BubblePictureList"/>
    <dgm:cxn modelId="{1984196F-31BC-4A21-AADB-3B3A21438507}" srcId="{67D5ED09-DBB7-43AA-A4B4-CEAC049B8AE5}" destId="{57DBBD03-7DFF-4FD2-BDD3-90429051910D}" srcOrd="2" destOrd="0" parTransId="{A55EE05D-1171-4BC3-90D8-98B283C6103B}" sibTransId="{53C65F90-5CD6-4E43-823D-D5A37D3E0637}"/>
    <dgm:cxn modelId="{AC2F5DEE-1142-4316-A00C-3AB007C120E0}" type="presOf" srcId="{A545E026-7B23-4CEA-A13A-063CB2CC1BF5}" destId="{DBDB4B66-9580-4CF6-9943-B91818C0197D}" srcOrd="0" destOrd="0" presId="urn:microsoft.com/office/officeart/2008/layout/BubblePictureList"/>
    <dgm:cxn modelId="{7B95BE4E-D416-4F83-B0EA-76EB4607DDEF}" type="presOf" srcId="{24E7B3EC-2C72-4E76-B4CF-FEBA229FC2D9}" destId="{80A2BA6E-627E-474D-9480-92560C76EAF5}" srcOrd="0" destOrd="0" presId="urn:microsoft.com/office/officeart/2008/layout/BubblePictureList"/>
    <dgm:cxn modelId="{2A646841-4880-4158-8487-DB03247D0AFE}" type="presOf" srcId="{53C65F90-5CD6-4E43-823D-D5A37D3E0637}" destId="{9811C1B8-DE57-4EC8-BEDE-016995A6C8C3}" srcOrd="0" destOrd="0" presId="urn:microsoft.com/office/officeart/2008/layout/BubblePictureList"/>
    <dgm:cxn modelId="{F9F8487F-2C34-4B5B-BA91-F02DE5A96A44}" srcId="{67D5ED09-DBB7-43AA-A4B4-CEAC049B8AE5}" destId="{8F144061-BF27-40AE-8DF8-A378A4677FD3}" srcOrd="1" destOrd="0" parTransId="{F46E6B77-C7B5-474C-B3E7-67335337E305}" sibTransId="{A545E026-7B23-4CEA-A13A-063CB2CC1BF5}"/>
    <dgm:cxn modelId="{FD0AA986-3053-44F1-9A43-C662641D4FF5}" type="presOf" srcId="{5E136BD8-C5EA-43DA-9A44-D6C984494796}" destId="{43C128CD-7C6C-4351-986B-47671329390C}" srcOrd="0" destOrd="0" presId="urn:microsoft.com/office/officeart/2008/layout/BubblePictureList"/>
    <dgm:cxn modelId="{D07A831B-F5B6-420E-BBCC-03FD02FC8E0F}" type="presOf" srcId="{8F144061-BF27-40AE-8DF8-A378A4677FD3}" destId="{8C6FDB0C-E65F-48F6-99A1-4FBF83BB7EAA}" srcOrd="0" destOrd="0" presId="urn:microsoft.com/office/officeart/2008/layout/BubblePictureList"/>
    <dgm:cxn modelId="{1ED010C2-FDDF-4FA1-8662-D4B8F9000860}" type="presOf" srcId="{1102E86F-B044-4FBF-B80E-54E7BF9274C3}" destId="{30A15148-D96A-4321-8164-20AD698275AC}" srcOrd="0" destOrd="0" presId="urn:microsoft.com/office/officeart/2008/layout/BubblePictureList"/>
    <dgm:cxn modelId="{C56B9ADD-8881-4333-841A-652B92E6FEB0}" type="presOf" srcId="{84AFCE80-5DD0-463D-A584-9A66FAC60D52}" destId="{118A06DE-0412-4CDF-888E-5780F2B42061}" srcOrd="0" destOrd="0" presId="urn:microsoft.com/office/officeart/2008/layout/BubblePictureList"/>
    <dgm:cxn modelId="{EDDF6944-48DE-4CF1-8709-E54EF78AB154}" type="presOf" srcId="{2EA488BD-4971-46E0-ADF3-EA940A9B0CEF}" destId="{04FDB038-20F6-4336-B2C2-5B8C3AF07BFD}" srcOrd="0" destOrd="0" presId="urn:microsoft.com/office/officeart/2008/layout/BubblePictureList"/>
    <dgm:cxn modelId="{2EFF0DBF-D02E-47E1-9707-E20FA0046C0D}" srcId="{67D5ED09-DBB7-43AA-A4B4-CEAC049B8AE5}" destId="{C07991FA-3635-447C-B175-194965D4E373}" srcOrd="6" destOrd="0" parTransId="{5373C1EC-953E-4902-9D78-86295BACCA21}" sibTransId="{5E136BD8-C5EA-43DA-9A44-D6C984494796}"/>
    <dgm:cxn modelId="{16AE41AD-6BE6-43B8-BA77-28DE2D83A34D}" srcId="{67D5ED09-DBB7-43AA-A4B4-CEAC049B8AE5}" destId="{994AA6DB-D189-4A68-BF47-D29E3716D213}" srcOrd="3" destOrd="0" parTransId="{9FB963E7-0C9A-43E4-8AAA-AA17B0BE2B6E}" sibTransId="{155565F3-76D4-434F-A19A-013D6C313034}"/>
    <dgm:cxn modelId="{DEC74D3C-C8CE-4661-80F2-41507D4E3A9D}" type="presOf" srcId="{155565F3-76D4-434F-A19A-013D6C313034}" destId="{AC10225A-8BFF-43B3-955F-14D88D787D3E}" srcOrd="0" destOrd="0" presId="urn:microsoft.com/office/officeart/2008/layout/BubblePictureList"/>
    <dgm:cxn modelId="{327E4134-93DB-49FC-B943-A030ABEC31E9}" type="presOf" srcId="{67D5ED09-DBB7-43AA-A4B4-CEAC049B8AE5}" destId="{09CB4F95-57C8-4E46-9826-8FDE63CCED29}" srcOrd="0" destOrd="0" presId="urn:microsoft.com/office/officeart/2008/layout/BubblePictureList"/>
    <dgm:cxn modelId="{553A56D2-18CC-4F10-A292-BC64CC760709}" type="presOf" srcId="{57DBBD03-7DFF-4FD2-BDD3-90429051910D}" destId="{83AB0705-7705-4F7B-9B9A-E9F97EC35D52}" srcOrd="0" destOrd="0" presId="urn:microsoft.com/office/officeart/2008/layout/BubblePictureList"/>
    <dgm:cxn modelId="{976FD22E-1BAA-4B71-AE44-BB95524F2097}" srcId="{67D5ED09-DBB7-43AA-A4B4-CEAC049B8AE5}" destId="{24E7B3EC-2C72-4E76-B4CF-FEBA229FC2D9}" srcOrd="5" destOrd="0" parTransId="{BE248464-185B-4CFB-A877-3D8913D8ABCE}" sibTransId="{2EA488BD-4971-46E0-ADF3-EA940A9B0CEF}"/>
    <dgm:cxn modelId="{794FE5CA-E07F-4A26-92C5-A34E407C6542}" srcId="{67D5ED09-DBB7-43AA-A4B4-CEAC049B8AE5}" destId="{84AFCE80-5DD0-463D-A584-9A66FAC60D52}" srcOrd="0" destOrd="0" parTransId="{35D77945-D45A-434C-802B-BFB696DC0CB8}" sibTransId="{B46F91B8-35C1-43B8-B6AF-BF3318AA91E8}"/>
    <dgm:cxn modelId="{A8FE1744-3E93-4C35-885C-06E358995C1C}" type="presParOf" srcId="{09CB4F95-57C8-4E46-9826-8FDE63CCED29}" destId="{6639539B-E552-4005-B863-B0B09A552889}" srcOrd="0" destOrd="0" presId="urn:microsoft.com/office/officeart/2008/layout/BubblePictureList"/>
    <dgm:cxn modelId="{88B2A645-B9CF-44AB-950C-BC74C74B5DF8}" type="presParOf" srcId="{09CB4F95-57C8-4E46-9826-8FDE63CCED29}" destId="{118A06DE-0412-4CDF-888E-5780F2B42061}" srcOrd="1" destOrd="0" presId="urn:microsoft.com/office/officeart/2008/layout/BubblePictureList"/>
    <dgm:cxn modelId="{B5B2DC7A-86F4-4914-A3F5-427B3FA4B026}" type="presParOf" srcId="{09CB4F95-57C8-4E46-9826-8FDE63CCED29}" destId="{EE6CDEB8-BF8C-4104-94B8-9FB1F5A36BA9}" srcOrd="2" destOrd="0" presId="urn:microsoft.com/office/officeart/2008/layout/BubblePictureList"/>
    <dgm:cxn modelId="{087F069D-80C9-4665-8040-5FE4C54CDBD9}" type="presParOf" srcId="{EE6CDEB8-BF8C-4104-94B8-9FB1F5A36BA9}" destId="{76F4D0A2-C398-46E9-92C1-17723E04B1EE}" srcOrd="0" destOrd="0" presId="urn:microsoft.com/office/officeart/2008/layout/BubblePictureList"/>
    <dgm:cxn modelId="{3211F129-86F1-487B-B09C-FFCA9A9878D9}" type="presParOf" srcId="{09CB4F95-57C8-4E46-9826-8FDE63CCED29}" destId="{6B4AB5CE-15AB-407A-AEFA-BC16C38AC809}" srcOrd="3" destOrd="0" presId="urn:microsoft.com/office/officeart/2008/layout/BubblePictureList"/>
    <dgm:cxn modelId="{60522984-B73A-4C03-B557-67CBE30DD58A}" type="presParOf" srcId="{09CB4F95-57C8-4E46-9826-8FDE63CCED29}" destId="{E72059A3-5F54-4253-9FF2-2914D56CAB91}" srcOrd="4" destOrd="0" presId="urn:microsoft.com/office/officeart/2008/layout/BubblePictureList"/>
    <dgm:cxn modelId="{9FEF32AD-3E61-4857-BD3E-318C25E2A8CE}" type="presParOf" srcId="{E72059A3-5F54-4253-9FF2-2914D56CAB91}" destId="{037CC5F7-BBD8-4B6D-975D-62996F9896DA}" srcOrd="0" destOrd="0" presId="urn:microsoft.com/office/officeart/2008/layout/BubblePictureList"/>
    <dgm:cxn modelId="{E136FC85-36E3-47F3-A5C1-5EAB1039CD6B}" type="presParOf" srcId="{09CB4F95-57C8-4E46-9826-8FDE63CCED29}" destId="{8C6FDB0C-E65F-48F6-99A1-4FBF83BB7EAA}" srcOrd="5" destOrd="0" presId="urn:microsoft.com/office/officeart/2008/layout/BubblePictureList"/>
    <dgm:cxn modelId="{37623EDE-4288-4811-8F4A-3B43093CF085}" type="presParOf" srcId="{09CB4F95-57C8-4E46-9826-8FDE63CCED29}" destId="{C4036542-F14B-4FE6-BFBC-450860189397}" srcOrd="6" destOrd="0" presId="urn:microsoft.com/office/officeart/2008/layout/BubblePictureList"/>
    <dgm:cxn modelId="{D7D67C35-0E86-45B9-B65A-B302A9AE3F9B}" type="presParOf" srcId="{C4036542-F14B-4FE6-BFBC-450860189397}" destId="{3C77DB0E-CFC7-4B39-B717-551358CBB478}" srcOrd="0" destOrd="0" presId="urn:microsoft.com/office/officeart/2008/layout/BubblePictureList"/>
    <dgm:cxn modelId="{BCC61280-7506-4E29-A2B6-C8C935C44929}" type="presParOf" srcId="{09CB4F95-57C8-4E46-9826-8FDE63CCED29}" destId="{5E18D1A6-C08B-43A0-AE72-144280EEE09A}" srcOrd="7" destOrd="0" presId="urn:microsoft.com/office/officeart/2008/layout/BubblePictureList"/>
    <dgm:cxn modelId="{8292D0E3-B6AB-41AF-B3AB-409C6A606CFD}" type="presParOf" srcId="{5E18D1A6-C08B-43A0-AE72-144280EEE09A}" destId="{DBDB4B66-9580-4CF6-9943-B91818C0197D}" srcOrd="0" destOrd="0" presId="urn:microsoft.com/office/officeart/2008/layout/BubblePictureList"/>
    <dgm:cxn modelId="{6E6057C4-DFE9-4C5F-B1CF-0BC8C489A7ED}" type="presParOf" srcId="{09CB4F95-57C8-4E46-9826-8FDE63CCED29}" destId="{8CAA8A5B-3362-4B9B-A4F3-B37802ED8818}" srcOrd="8" destOrd="0" presId="urn:microsoft.com/office/officeart/2008/layout/BubblePictureList"/>
    <dgm:cxn modelId="{56A02176-E7C1-49CB-B981-B86D82BB8F9F}" type="presParOf" srcId="{8CAA8A5B-3362-4B9B-A4F3-B37802ED8818}" destId="{334D6250-A888-4610-BCBE-8296C8EF4ABD}" srcOrd="0" destOrd="0" presId="urn:microsoft.com/office/officeart/2008/layout/BubblePictureList"/>
    <dgm:cxn modelId="{5E1B1C4D-0568-43F0-B075-A09194DC9386}" type="presParOf" srcId="{09CB4F95-57C8-4E46-9826-8FDE63CCED29}" destId="{83AB0705-7705-4F7B-9B9A-E9F97EC35D52}" srcOrd="9" destOrd="0" presId="urn:microsoft.com/office/officeart/2008/layout/BubblePictureList"/>
    <dgm:cxn modelId="{4DD94E57-E3FF-4A48-BA59-43C6B36844CD}" type="presParOf" srcId="{09CB4F95-57C8-4E46-9826-8FDE63CCED29}" destId="{11F7527A-4B5E-42CE-BA44-D2353A4910DA}" srcOrd="10" destOrd="0" presId="urn:microsoft.com/office/officeart/2008/layout/BubblePictureList"/>
    <dgm:cxn modelId="{52ADF360-D3B2-4BC0-81D4-3C9A4D00AFEA}" type="presParOf" srcId="{09CB4F95-57C8-4E46-9826-8FDE63CCED29}" destId="{657C6170-09A7-4877-835D-8FA148B930F1}" srcOrd="11" destOrd="0" presId="urn:microsoft.com/office/officeart/2008/layout/BubblePictureList"/>
    <dgm:cxn modelId="{A145B679-21D6-4B99-B70B-6E8E76D65C90}" type="presParOf" srcId="{09CB4F95-57C8-4E46-9826-8FDE63CCED29}" destId="{F85FDC2E-2EFD-4427-9BB4-D73AAAB395B5}" srcOrd="12" destOrd="0" presId="urn:microsoft.com/office/officeart/2008/layout/BubblePictureList"/>
    <dgm:cxn modelId="{E4036047-0D6E-49D4-94B8-97C2D827E260}" type="presParOf" srcId="{F85FDC2E-2EFD-4427-9BB4-D73AAAB395B5}" destId="{9811C1B8-DE57-4EC8-BEDE-016995A6C8C3}" srcOrd="0" destOrd="0" presId="urn:microsoft.com/office/officeart/2008/layout/BubblePictureList"/>
    <dgm:cxn modelId="{D70A47FB-D82D-4DD8-BECE-8A38435EE62D}" type="presParOf" srcId="{09CB4F95-57C8-4E46-9826-8FDE63CCED29}" destId="{E0D63B8B-C28A-4C00-97A3-A9E46CFBD604}" srcOrd="13" destOrd="0" presId="urn:microsoft.com/office/officeart/2008/layout/BubblePictureList"/>
    <dgm:cxn modelId="{6C6405E8-013E-4F3F-B257-AC0777364B74}" type="presParOf" srcId="{E0D63B8B-C28A-4C00-97A3-A9E46CFBD604}" destId="{1420302A-332B-4928-9F86-08CE63354718}" srcOrd="0" destOrd="0" presId="urn:microsoft.com/office/officeart/2008/layout/BubblePictureList"/>
    <dgm:cxn modelId="{0301D46D-D1E3-4452-8BAA-521E7ED560F3}" type="presParOf" srcId="{09CB4F95-57C8-4E46-9826-8FDE63CCED29}" destId="{25FB0872-0BBA-4F0F-9414-A8459E5A022E}" srcOrd="14" destOrd="0" presId="urn:microsoft.com/office/officeart/2008/layout/BubblePictureList"/>
    <dgm:cxn modelId="{79E24ABB-F4BC-48D7-8E5F-92C008C16B45}" type="presParOf" srcId="{09CB4F95-57C8-4E46-9826-8FDE63CCED29}" destId="{C7923682-B6B6-41C0-9E58-DF7033516C72}" srcOrd="15" destOrd="0" presId="urn:microsoft.com/office/officeart/2008/layout/BubblePictureList"/>
    <dgm:cxn modelId="{9628C435-3147-45A8-B9ED-8963EFA6EA36}" type="presParOf" srcId="{09CB4F95-57C8-4E46-9826-8FDE63CCED29}" destId="{F5C42D64-123D-48B7-8508-1D20BBA5BBD8}" srcOrd="16" destOrd="0" presId="urn:microsoft.com/office/officeart/2008/layout/BubblePictureList"/>
    <dgm:cxn modelId="{0C93331B-54E5-4C6A-BFAD-DC409272ACE7}" type="presParOf" srcId="{F5C42D64-123D-48B7-8508-1D20BBA5BBD8}" destId="{AC10225A-8BFF-43B3-955F-14D88D787D3E}" srcOrd="0" destOrd="0" presId="urn:microsoft.com/office/officeart/2008/layout/BubblePictureList"/>
    <dgm:cxn modelId="{8149CAA2-C7DE-457D-A79F-DCA2318FF481}" type="presParOf" srcId="{09CB4F95-57C8-4E46-9826-8FDE63CCED29}" destId="{826365D4-B41E-4FDC-A366-5CE1C967D418}" srcOrd="17" destOrd="0" presId="urn:microsoft.com/office/officeart/2008/layout/BubblePictureList"/>
    <dgm:cxn modelId="{A47F52B2-2796-4B94-9100-38266E3132F1}" type="presParOf" srcId="{826365D4-B41E-4FDC-A366-5CE1C967D418}" destId="{C9DE3ED6-97AA-4EEF-9543-F12CBAC3B5F5}" srcOrd="0" destOrd="0" presId="urn:microsoft.com/office/officeart/2008/layout/BubblePictureList"/>
    <dgm:cxn modelId="{B84A0E20-D618-411B-95AA-025BCA79E010}" type="presParOf" srcId="{09CB4F95-57C8-4E46-9826-8FDE63CCED29}" destId="{30A15148-D96A-4321-8164-20AD698275AC}" srcOrd="18" destOrd="0" presId="urn:microsoft.com/office/officeart/2008/layout/BubblePictureList"/>
    <dgm:cxn modelId="{25AADCEC-DF23-480C-A5AE-AEBC52516220}" type="presParOf" srcId="{09CB4F95-57C8-4E46-9826-8FDE63CCED29}" destId="{BA1E568B-E0EA-4622-B84F-E4F4321372A0}" srcOrd="19" destOrd="0" presId="urn:microsoft.com/office/officeart/2008/layout/BubblePictureList"/>
    <dgm:cxn modelId="{FA7003FC-5710-4B87-9381-7CD3C1D48166}" type="presParOf" srcId="{BA1E568B-E0EA-4622-B84F-E4F4321372A0}" destId="{C9F7F4CB-2139-4EF2-A414-63DAF6FB79E2}" srcOrd="0" destOrd="0" presId="urn:microsoft.com/office/officeart/2008/layout/BubblePictureList"/>
    <dgm:cxn modelId="{1B098C02-7920-473D-A441-93BB0CB44030}" type="presParOf" srcId="{09CB4F95-57C8-4E46-9826-8FDE63CCED29}" destId="{80A2BA6E-627E-474D-9480-92560C76EAF5}" srcOrd="20" destOrd="0" presId="urn:microsoft.com/office/officeart/2008/layout/BubblePictureList"/>
    <dgm:cxn modelId="{49EA5129-F1FE-48BB-9B12-6B451457C74C}" type="presParOf" srcId="{09CB4F95-57C8-4E46-9826-8FDE63CCED29}" destId="{2CCD317F-97BA-4791-8188-8799CB716E69}" srcOrd="21" destOrd="0" presId="urn:microsoft.com/office/officeart/2008/layout/BubblePictureList"/>
    <dgm:cxn modelId="{8AB1234E-8F1B-428E-9347-E5F28868DCFB}" type="presParOf" srcId="{2CCD317F-97BA-4791-8188-8799CB716E69}" destId="{D654EA82-8FC1-4FF2-B3E4-558A8D47C5D2}" srcOrd="0" destOrd="0" presId="urn:microsoft.com/office/officeart/2008/layout/BubblePictureList"/>
    <dgm:cxn modelId="{9A0777AC-DA6C-4580-84E8-16108325F47F}" type="presParOf" srcId="{09CB4F95-57C8-4E46-9826-8FDE63CCED29}" destId="{AEEC7BA1-6FC1-41E0-81B6-E52BFBD39E14}" srcOrd="22" destOrd="0" presId="urn:microsoft.com/office/officeart/2008/layout/BubblePictureList"/>
    <dgm:cxn modelId="{E9E7E0CB-1C98-4225-BC16-72CF5CD29E54}" type="presParOf" srcId="{09CB4F95-57C8-4E46-9826-8FDE63CCED29}" destId="{809F61E3-939C-42B4-96C5-0D3D87177182}" srcOrd="23" destOrd="0" presId="urn:microsoft.com/office/officeart/2008/layout/BubblePictureList"/>
    <dgm:cxn modelId="{6277BFB0-9266-4087-AABA-45F4C5E7838E}" type="presParOf" srcId="{809F61E3-939C-42B4-96C5-0D3D87177182}" destId="{04FDB038-20F6-4336-B2C2-5B8C3AF07BFD}" srcOrd="0" destOrd="0" presId="urn:microsoft.com/office/officeart/2008/layout/BubblePictureList"/>
    <dgm:cxn modelId="{52AD0E20-CF83-4628-92C8-A0EBCBEB92AB}" type="presParOf" srcId="{09CB4F95-57C8-4E46-9826-8FDE63CCED29}" destId="{2692AA49-D93C-4889-8312-88AA231D52F8}" srcOrd="24" destOrd="0" presId="urn:microsoft.com/office/officeart/2008/layout/BubblePictureList"/>
    <dgm:cxn modelId="{69A68523-03E4-42D1-9340-BDE07D0C0240}" type="presParOf" srcId="{09CB4F95-57C8-4E46-9826-8FDE63CCED29}" destId="{E3163027-D8E3-4169-B25D-EC42BD5379E5}" srcOrd="25" destOrd="0" presId="urn:microsoft.com/office/officeart/2008/layout/BubblePictureList"/>
    <dgm:cxn modelId="{FF4238DA-3D73-4720-AEDA-7D2D3F8E5CD1}" type="presParOf" srcId="{E3163027-D8E3-4169-B25D-EC42BD5379E5}" destId="{CBB4B837-2F7D-4AA1-8720-A684EDF01B17}" srcOrd="0" destOrd="0" presId="urn:microsoft.com/office/officeart/2008/layout/BubblePictureList"/>
    <dgm:cxn modelId="{B3CAB9F8-1FF3-4C48-B7D8-9A76A7C9F1E5}" type="presParOf" srcId="{09CB4F95-57C8-4E46-9826-8FDE63CCED29}" destId="{AACE7DD3-0FDC-4961-A6A4-BF369E808F2A}" srcOrd="26" destOrd="0" presId="urn:microsoft.com/office/officeart/2008/layout/BubblePictureList"/>
    <dgm:cxn modelId="{BC54979A-C7A0-49FD-8A26-C2C6D3DBB7F4}" type="presParOf" srcId="{AACE7DD3-0FDC-4961-A6A4-BF369E808F2A}" destId="{43C128CD-7C6C-4351-986B-47671329390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9539B-E552-4005-B863-B0B09A552889}">
      <dsp:nvSpPr>
        <dsp:cNvPr id="0" name=""/>
        <dsp:cNvSpPr/>
      </dsp:nvSpPr>
      <dsp:spPr>
        <a:xfrm>
          <a:off x="5058062" y="401298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D0A2-C398-46E9-92C1-17723E04B1EE}">
      <dsp:nvSpPr>
        <dsp:cNvPr id="0" name=""/>
        <dsp:cNvSpPr/>
      </dsp:nvSpPr>
      <dsp:spPr>
        <a:xfrm>
          <a:off x="2664300" y="2802955"/>
          <a:ext cx="2797566" cy="2887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AB5CE-15AB-407A-AEFA-BC16C38AC809}">
      <dsp:nvSpPr>
        <dsp:cNvPr id="0" name=""/>
        <dsp:cNvSpPr/>
      </dsp:nvSpPr>
      <dsp:spPr>
        <a:xfrm>
          <a:off x="7342291" y="204117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CC5F7-BBD8-4B6D-975D-62996F9896DA}">
      <dsp:nvSpPr>
        <dsp:cNvPr id="0" name=""/>
        <dsp:cNvSpPr/>
      </dsp:nvSpPr>
      <dsp:spPr>
        <a:xfrm>
          <a:off x="2771697" y="2913601"/>
          <a:ext cx="2582736" cy="266586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7DB0E-CFC7-4B39-B717-551358CBB478}">
      <dsp:nvSpPr>
        <dsp:cNvPr id="0" name=""/>
        <dsp:cNvSpPr/>
      </dsp:nvSpPr>
      <dsp:spPr>
        <a:xfrm>
          <a:off x="5579366" y="2342361"/>
          <a:ext cx="2016844" cy="2141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B4B66-9580-4CF6-9943-B91818C0197D}">
      <dsp:nvSpPr>
        <dsp:cNvPr id="0" name=""/>
        <dsp:cNvSpPr/>
      </dsp:nvSpPr>
      <dsp:spPr>
        <a:xfrm>
          <a:off x="5698175" y="2467663"/>
          <a:ext cx="1779963" cy="189014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D6250-A888-4610-BCBE-8296C8EF4ABD}">
      <dsp:nvSpPr>
        <dsp:cNvPr id="0" name=""/>
        <dsp:cNvSpPr/>
      </dsp:nvSpPr>
      <dsp:spPr>
        <a:xfrm>
          <a:off x="5810970" y="441945"/>
          <a:ext cx="1731856" cy="17307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7527A-4B5E-42CE-BA44-D2353A4910DA}">
      <dsp:nvSpPr>
        <dsp:cNvPr id="0" name=""/>
        <dsp:cNvSpPr/>
      </dsp:nvSpPr>
      <dsp:spPr>
        <a:xfrm>
          <a:off x="0" y="979484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C6170-09A7-4877-835D-8FA148B930F1}">
      <dsp:nvSpPr>
        <dsp:cNvPr id="0" name=""/>
        <dsp:cNvSpPr/>
      </dsp:nvSpPr>
      <dsp:spPr>
        <a:xfrm>
          <a:off x="5836168" y="51084"/>
          <a:ext cx="179837" cy="17978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1C1B8-DE57-4EC8-BEDE-016995A6C8C3}">
      <dsp:nvSpPr>
        <dsp:cNvPr id="0" name=""/>
        <dsp:cNvSpPr/>
      </dsp:nvSpPr>
      <dsp:spPr>
        <a:xfrm>
          <a:off x="5905168" y="533233"/>
          <a:ext cx="1549091" cy="154790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0302A-332B-4928-9F86-08CE63354718}">
      <dsp:nvSpPr>
        <dsp:cNvPr id="0" name=""/>
        <dsp:cNvSpPr/>
      </dsp:nvSpPr>
      <dsp:spPr>
        <a:xfrm>
          <a:off x="182206" y="2340945"/>
          <a:ext cx="2226792" cy="2285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3682-B6B6-41C0-9E58-DF7033516C72}">
      <dsp:nvSpPr>
        <dsp:cNvPr id="0" name=""/>
        <dsp:cNvSpPr/>
      </dsp:nvSpPr>
      <dsp:spPr>
        <a:xfrm>
          <a:off x="7308530" y="0"/>
          <a:ext cx="358978" cy="35889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0225A-8BFF-43B3-955F-14D88D787D3E}">
      <dsp:nvSpPr>
        <dsp:cNvPr id="0" name=""/>
        <dsp:cNvSpPr/>
      </dsp:nvSpPr>
      <dsp:spPr>
        <a:xfrm>
          <a:off x="313436" y="2491777"/>
          <a:ext cx="1964341" cy="201734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E3ED6-97AA-4EEF-9543-F12CBAC3B5F5}">
      <dsp:nvSpPr>
        <dsp:cNvPr id="0" name=""/>
        <dsp:cNvSpPr/>
      </dsp:nvSpPr>
      <dsp:spPr>
        <a:xfrm>
          <a:off x="5521946" y="4648416"/>
          <a:ext cx="1894873" cy="1894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7F4CB-2139-4EF2-A414-63DAF6FB79E2}">
      <dsp:nvSpPr>
        <dsp:cNvPr id="0" name=""/>
        <dsp:cNvSpPr/>
      </dsp:nvSpPr>
      <dsp:spPr>
        <a:xfrm>
          <a:off x="5633215" y="4737332"/>
          <a:ext cx="1672383" cy="167103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4EA82-8FC1-4FF2-B3E4-558A8D47C5D2}">
      <dsp:nvSpPr>
        <dsp:cNvPr id="0" name=""/>
        <dsp:cNvSpPr/>
      </dsp:nvSpPr>
      <dsp:spPr>
        <a:xfrm>
          <a:off x="843031" y="96549"/>
          <a:ext cx="2100202" cy="210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C7BA1-6FC1-41E0-81B6-E52BFBD39E14}">
      <dsp:nvSpPr>
        <dsp:cNvPr id="0" name=""/>
        <dsp:cNvSpPr/>
      </dsp:nvSpPr>
      <dsp:spPr>
        <a:xfrm>
          <a:off x="8047296" y="2615653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DB038-20F6-4336-B2C2-5B8C3AF07BFD}">
      <dsp:nvSpPr>
        <dsp:cNvPr id="0" name=""/>
        <dsp:cNvSpPr/>
      </dsp:nvSpPr>
      <dsp:spPr>
        <a:xfrm>
          <a:off x="936100" y="189065"/>
          <a:ext cx="1879054" cy="1878679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4B837-2F7D-4AA1-8720-A684EDF01B17}">
      <dsp:nvSpPr>
        <dsp:cNvPr id="0" name=""/>
        <dsp:cNvSpPr/>
      </dsp:nvSpPr>
      <dsp:spPr>
        <a:xfrm>
          <a:off x="3190751" y="361781"/>
          <a:ext cx="2284632" cy="233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28CD-7C6C-4351-986B-47671329390C}">
      <dsp:nvSpPr>
        <dsp:cNvPr id="0" name=""/>
        <dsp:cNvSpPr/>
      </dsp:nvSpPr>
      <dsp:spPr>
        <a:xfrm>
          <a:off x="3327573" y="494207"/>
          <a:ext cx="2015364" cy="2064498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A06DE-0412-4CDF-888E-5780F2B42061}">
      <dsp:nvSpPr>
        <dsp:cNvPr id="0" name=""/>
        <dsp:cNvSpPr/>
      </dsp:nvSpPr>
      <dsp:spPr>
        <a:xfrm>
          <a:off x="780996" y="2033358"/>
          <a:ext cx="2424321" cy="77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" numCol="1" spcCol="1270" anchor="b" anchorCtr="0">
          <a:noAutofit/>
        </a:bodyPr>
        <a:lstStyle/>
        <a:p>
          <a:pPr lvl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0" kern="1200" dirty="0"/>
        </a:p>
      </dsp:txBody>
      <dsp:txXfrm>
        <a:off x="780996" y="2033358"/>
        <a:ext cx="2424321" cy="774344"/>
      </dsp:txXfrm>
    </dsp:sp>
    <dsp:sp modelId="{8C6FDB0C-E65F-48F6-99A1-4FBF83BB7EAA}">
      <dsp:nvSpPr>
        <dsp:cNvPr id="0" name=""/>
        <dsp:cNvSpPr/>
      </dsp:nvSpPr>
      <dsp:spPr>
        <a:xfrm>
          <a:off x="5167463" y="4329249"/>
          <a:ext cx="2424321" cy="75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500" kern="1200" dirty="0"/>
        </a:p>
      </dsp:txBody>
      <dsp:txXfrm>
        <a:off x="5167463" y="4329249"/>
        <a:ext cx="2424321" cy="754144"/>
      </dsp:txXfrm>
    </dsp:sp>
    <dsp:sp modelId="{83AB0705-7705-4F7B-9B9A-E9F97EC35D52}">
      <dsp:nvSpPr>
        <dsp:cNvPr id="0" name=""/>
        <dsp:cNvSpPr/>
      </dsp:nvSpPr>
      <dsp:spPr>
        <a:xfrm>
          <a:off x="5090126" y="2033358"/>
          <a:ext cx="2424321" cy="980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900" kern="1200" dirty="0"/>
        </a:p>
      </dsp:txBody>
      <dsp:txXfrm>
        <a:off x="5090126" y="2033358"/>
        <a:ext cx="2424321" cy="980387"/>
      </dsp:txXfrm>
    </dsp:sp>
    <dsp:sp modelId="{25FB0872-0BBA-4F0F-9414-A8459E5A022E}">
      <dsp:nvSpPr>
        <dsp:cNvPr id="0" name=""/>
        <dsp:cNvSpPr/>
      </dsp:nvSpPr>
      <dsp:spPr>
        <a:xfrm>
          <a:off x="3766237" y="5019490"/>
          <a:ext cx="2424321" cy="678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100" kern="1200" dirty="0"/>
        </a:p>
      </dsp:txBody>
      <dsp:txXfrm>
        <a:off x="3766237" y="5019490"/>
        <a:ext cx="2424321" cy="678056"/>
      </dsp:txXfrm>
    </dsp:sp>
    <dsp:sp modelId="{30A15148-D96A-4321-8164-20AD698275AC}">
      <dsp:nvSpPr>
        <dsp:cNvPr id="0" name=""/>
        <dsp:cNvSpPr/>
      </dsp:nvSpPr>
      <dsp:spPr>
        <a:xfrm>
          <a:off x="5327122" y="323740"/>
          <a:ext cx="2424321" cy="628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kern="1200" dirty="0"/>
        </a:p>
      </dsp:txBody>
      <dsp:txXfrm>
        <a:off x="5327122" y="323740"/>
        <a:ext cx="2424321" cy="628229"/>
      </dsp:txXfrm>
    </dsp:sp>
    <dsp:sp modelId="{80A2BA6E-627E-474D-9480-92560C76EAF5}">
      <dsp:nvSpPr>
        <dsp:cNvPr id="0" name=""/>
        <dsp:cNvSpPr/>
      </dsp:nvSpPr>
      <dsp:spPr>
        <a:xfrm>
          <a:off x="920405" y="4526747"/>
          <a:ext cx="2424321" cy="1095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920405" y="4526747"/>
        <a:ext cx="2424321" cy="1095529"/>
      </dsp:txXfrm>
    </dsp:sp>
    <dsp:sp modelId="{2692AA49-D93C-4889-8312-88AA231D52F8}">
      <dsp:nvSpPr>
        <dsp:cNvPr id="0" name=""/>
        <dsp:cNvSpPr/>
      </dsp:nvSpPr>
      <dsp:spPr>
        <a:xfrm>
          <a:off x="1512893" y="5741458"/>
          <a:ext cx="2836972" cy="875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0" numCol="1" spcCol="1270" anchor="t" anchorCtr="0">
          <a:noAutofit/>
        </a:bodyPr>
        <a:lstStyle/>
        <a:p>
          <a:pPr lvl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300" kern="1200" dirty="0"/>
        </a:p>
      </dsp:txBody>
      <dsp:txXfrm>
        <a:off x="1512893" y="5741458"/>
        <a:ext cx="2836972" cy="875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68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A9F0DF2-3280-4208-B442-FBE6C07E028C}" type="slidenum">
              <a:rPr lang="pt-BR" altLang="pt-BR">
                <a:solidFill>
                  <a:srgbClr val="898989"/>
                </a:solidFill>
                <a:ea typeface="Microsoft YaHei" charset="-122"/>
              </a:rPr>
              <a:pPr/>
              <a:t>19</a:t>
            </a:fld>
            <a:endParaRPr lang="pt-BR" altLang="pt-BR">
              <a:solidFill>
                <a:srgbClr val="898989"/>
              </a:solidFill>
              <a:ea typeface="Microsoft YaHei" charset="-122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4213"/>
            <a:ext cx="6096000" cy="34305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8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92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136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2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2362200" y="2174966"/>
            <a:ext cx="7772400" cy="2481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 – PGMP547</a:t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r>
              <a:rPr lang="pt-BR" sz="3600" b="1" dirty="0" smtClean="0">
                <a:solidFill>
                  <a:schemeClr val="bg1"/>
                </a:solidFill>
              </a:rPr>
              <a:t>Tópico 01: Melhoramento de Plantas</a:t>
            </a:r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 de texto 9"/>
          <p:cNvSpPr txBox="1"/>
          <p:nvPr/>
        </p:nvSpPr>
        <p:spPr>
          <a:xfrm>
            <a:off x="2658344" y="58983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</p:spTree>
    <p:extLst>
      <p:ext uri="{BB962C8B-B14F-4D97-AF65-F5344CB8AC3E}">
        <p14:creationId xmlns:p14="http://schemas.microsoft.com/office/powerpoint/2010/main" val="8665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/>
          <p:cNvGraphicFramePr/>
          <p:nvPr>
            <p:extLst/>
          </p:nvPr>
        </p:nvGraphicFramePr>
        <p:xfrm>
          <a:off x="2063552" y="79946"/>
          <a:ext cx="8532440" cy="673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5243862" y="3719934"/>
            <a:ext cx="200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Cultivares</a:t>
            </a:r>
          </a:p>
          <a:p>
            <a:r>
              <a:rPr lang="pt-BR" sz="3200" b="1" dirty="0"/>
              <a:t>Superiores</a:t>
            </a:r>
          </a:p>
        </p:txBody>
      </p:sp>
      <p:pic>
        <p:nvPicPr>
          <p:cNvPr id="103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3" y="4937032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1" y="5229201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57301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908721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2063553" y="5181000"/>
            <a:ext cx="3302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</a:t>
            </a:r>
            <a:r>
              <a:rPr lang="pt-B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notipagem</a:t>
            </a:r>
            <a:endParaRPr lang="pt-BR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5193196"/>
            <a:ext cx="1692188" cy="16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4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5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Estratégias de Melhoramento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05767" y="2079937"/>
            <a:ext cx="9074150" cy="4381211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Introdução de Plantas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 smtClean="0"/>
          </a:p>
          <a:p>
            <a:pPr algn="just"/>
            <a:r>
              <a:rPr lang="pt-BR" dirty="0" smtClean="0"/>
              <a:t>Seleção de Linhas puras</a:t>
            </a:r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Hibridação</a:t>
            </a:r>
          </a:p>
          <a:p>
            <a:pPr lvl="1" algn="just"/>
            <a:r>
              <a:rPr lang="pt-BR" dirty="0" smtClean="0"/>
              <a:t>Métodos de condução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 algn="just"/>
            <a:r>
              <a:rPr lang="pt-BR" dirty="0" smtClean="0"/>
              <a:t>Seleção Recorrente</a:t>
            </a:r>
          </a:p>
          <a:p>
            <a:pPr marL="457200" lvl="1" indent="0" algn="just">
              <a:buNone/>
            </a:pPr>
            <a:endParaRPr lang="pt-BR" dirty="0" smtClean="0"/>
          </a:p>
          <a:p>
            <a:pPr lvl="1" algn="just"/>
            <a:endParaRPr lang="pt-BR" dirty="0"/>
          </a:p>
        </p:txBody>
      </p:sp>
      <p:pic>
        <p:nvPicPr>
          <p:cNvPr id="1026" name="Picture 2" descr="Resultado de imagem para genÃ©tica quantitativa aplicada ao melhoramento de plantas autÃ³gam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r="14226"/>
          <a:stretch/>
        </p:blipFill>
        <p:spPr bwMode="auto">
          <a:xfrm>
            <a:off x="9200635" y="1690688"/>
            <a:ext cx="2388973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647974" y="5061639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Capítulos 8 e 9</a:t>
            </a:r>
            <a:endParaRPr lang="pt-BR" dirty="0"/>
          </a:p>
        </p:txBody>
      </p:sp>
      <p:pic>
        <p:nvPicPr>
          <p:cNvPr id="2050" name="Picture 2" descr="https://scontent.frec10-1.fna.fbcdn.net/v/t1.15752-9/67335458_456984748185079_966529003521310720_n.jpg?_nc_cat=100&amp;_nc_oc=AQnu7dgqkfHpAbuyt_0Pph8UZbCtW9F-PNACnl8qrZoZGKxgqmQWwAO5DWb05VmJ_Fk&amp;_nc_ht=scontent.frec10-1.fna&amp;oh=3368ee56edbbf5c3ea18b33d3530208e&amp;oe=5DE2CF7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 t="22030" r="10767" b="22150"/>
          <a:stretch/>
        </p:blipFill>
        <p:spPr bwMode="auto">
          <a:xfrm>
            <a:off x="363984" y="580823"/>
            <a:ext cx="1836744" cy="18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84" y="2629800"/>
            <a:ext cx="1836744" cy="1894794"/>
          </a:xfrm>
          <a:prstGeom prst="rect">
            <a:avLst/>
          </a:prstGeom>
        </p:spPr>
      </p:pic>
      <p:pic>
        <p:nvPicPr>
          <p:cNvPr id="7" name="Picture 2" descr="https://scontent.fsdu12-1.fna.fbcdn.net/v/t1.15752-9/67272157_2453548078254501_3178346257978490880_n.jpg?_nc_cat=101&amp;_nc_oc=AQlW0ymS8qL2K2HppFrRUXLAuiuoOaDYdHl1TnZE6tc_yDwANefj6lD8RZujxENTxC4&amp;_nc_ht=scontent.fsdu12-1.fna&amp;oh=5bf837d9f3834b7be4e507deade3d9b9&amp;oe=5DB335D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4" r="8514" b="17517"/>
          <a:stretch/>
        </p:blipFill>
        <p:spPr bwMode="auto">
          <a:xfrm>
            <a:off x="390978" y="4848198"/>
            <a:ext cx="1840945" cy="1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2079218" y="2542901"/>
            <a:ext cx="2559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PRE - MELHORAMENTO</a:t>
            </a:r>
          </a:p>
          <a:p>
            <a:pPr algn="ctr" eaLnBrk="1" hangingPunct="1"/>
            <a:r>
              <a:rPr lang="pt-BR" b="1"/>
              <a:t>(Banco de germoplasma)</a:t>
            </a: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2128144" y="4760639"/>
            <a:ext cx="18968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MELHORAMENTO</a:t>
            </a:r>
          </a:p>
          <a:p>
            <a:pPr algn="ctr" eaLnBrk="1" hangingPunct="1"/>
            <a:r>
              <a:rPr lang="pt-BR" b="1" dirty="0"/>
              <a:t>(Hibridação)</a:t>
            </a:r>
            <a:endParaRPr lang="pt-BR" dirty="0"/>
          </a:p>
        </p:txBody>
      </p:sp>
      <p:sp>
        <p:nvSpPr>
          <p:cNvPr id="13" name="Chave esquerda 12"/>
          <p:cNvSpPr/>
          <p:nvPr/>
        </p:nvSpPr>
        <p:spPr>
          <a:xfrm>
            <a:off x="4881564" y="2130150"/>
            <a:ext cx="357187" cy="11303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5489020" y="2130150"/>
            <a:ext cx="3896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Caracterização dos recursos genéticos</a:t>
            </a:r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5481206" y="2474638"/>
            <a:ext cx="3720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Conservação dos recursos genéticos</a:t>
            </a:r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439940" y="2831825"/>
            <a:ext cx="40151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 - Exploração da variabilidade disponível</a:t>
            </a:r>
          </a:p>
        </p:txBody>
      </p:sp>
      <p:sp>
        <p:nvSpPr>
          <p:cNvPr id="17" name="Chave esquerda 16"/>
          <p:cNvSpPr/>
          <p:nvPr/>
        </p:nvSpPr>
        <p:spPr>
          <a:xfrm>
            <a:off x="4167188" y="4201839"/>
            <a:ext cx="214312" cy="15716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4397410" y="4201838"/>
            <a:ext cx="4515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 – Obtenção de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379740" y="4760638"/>
            <a:ext cx="5369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 – Condução das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4448466" y="5332138"/>
            <a:ext cx="4711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 – Avaliação e recomendação de cultivares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52650" y="26814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/>
              <a:t>Fases de um programa de Melhoramento do Feijoeiro</a:t>
            </a:r>
          </a:p>
        </p:txBody>
      </p:sp>
    </p:spTree>
    <p:extLst>
      <p:ext uri="{BB962C8B-B14F-4D97-AF65-F5344CB8AC3E}">
        <p14:creationId xmlns:p14="http://schemas.microsoft.com/office/powerpoint/2010/main" val="26557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535964" y="3076138"/>
            <a:ext cx="1519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sz="1400" b="1" dirty="0"/>
              <a:t>MELHORAMENTO</a:t>
            </a:r>
          </a:p>
          <a:p>
            <a:pPr algn="ctr" eaLnBrk="1" hangingPunct="1"/>
            <a:r>
              <a:rPr lang="pt-BR" sz="1400" b="1" dirty="0"/>
              <a:t>(Hibridação)</a:t>
            </a:r>
            <a:endParaRPr lang="pt-BR" sz="1400" dirty="0"/>
          </a:p>
        </p:txBody>
      </p:sp>
      <p:sp>
        <p:nvSpPr>
          <p:cNvPr id="3" name="Chave esquerda 2"/>
          <p:cNvSpPr/>
          <p:nvPr/>
        </p:nvSpPr>
        <p:spPr>
          <a:xfrm>
            <a:off x="3073524" y="172749"/>
            <a:ext cx="412607" cy="6429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3601569" y="428625"/>
            <a:ext cx="747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</a:t>
            </a:r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3249448" y="3174278"/>
            <a:ext cx="1489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</a:t>
            </a: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3693956" y="5928219"/>
            <a:ext cx="639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</a:t>
            </a:r>
          </a:p>
        </p:txBody>
      </p:sp>
      <p:sp>
        <p:nvSpPr>
          <p:cNvPr id="8" name="Seta para a direita 7"/>
          <p:cNvSpPr/>
          <p:nvPr/>
        </p:nvSpPr>
        <p:spPr>
          <a:xfrm>
            <a:off x="4555530" y="512764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4947929" y="151525"/>
            <a:ext cx="140108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Obtenção da</a:t>
            </a:r>
          </a:p>
          <a:p>
            <a:pPr algn="ctr" eaLnBrk="1" hangingPunct="1"/>
            <a:r>
              <a:rPr lang="pt-BR" b="1" dirty="0"/>
              <a:t>população</a:t>
            </a:r>
          </a:p>
          <a:p>
            <a:pPr algn="ctr" eaLnBrk="1" hangingPunct="1"/>
            <a:r>
              <a:rPr lang="pt-BR" b="1" dirty="0" err="1"/>
              <a:t>segregante</a:t>
            </a:r>
            <a:endParaRPr lang="pt-BR" b="1" dirty="0"/>
          </a:p>
        </p:txBody>
      </p:sp>
      <p:sp>
        <p:nvSpPr>
          <p:cNvPr id="10" name="Chave esquerda 9"/>
          <p:cNvSpPr/>
          <p:nvPr/>
        </p:nvSpPr>
        <p:spPr>
          <a:xfrm>
            <a:off x="6438419" y="85431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6745338" y="147200"/>
            <a:ext cx="2146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Seleção de genitores</a:t>
            </a:r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6762140" y="964920"/>
            <a:ext cx="28514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Realização dos cruzamentos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4712480" y="3286126"/>
            <a:ext cx="324715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758701" y="2661643"/>
            <a:ext cx="24950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Condução das </a:t>
            </a:r>
          </a:p>
          <a:p>
            <a:pPr algn="ctr" eaLnBrk="1" hangingPunct="1"/>
            <a:r>
              <a:rPr lang="pt-BR" b="1" dirty="0"/>
              <a:t>populações </a:t>
            </a:r>
          </a:p>
          <a:p>
            <a:pPr algn="ctr" eaLnBrk="1" hangingPunct="1"/>
            <a:r>
              <a:rPr lang="pt-BR" b="1" dirty="0" err="1"/>
              <a:t>Segregantes</a:t>
            </a:r>
            <a:r>
              <a:rPr lang="pt-BR" b="1" dirty="0"/>
              <a:t>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(Avanços de gerações/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obtenção das linhagens)</a:t>
            </a:r>
          </a:p>
        </p:txBody>
      </p:sp>
      <p:sp>
        <p:nvSpPr>
          <p:cNvPr id="20" name="Chave esquerda 19"/>
          <p:cNvSpPr/>
          <p:nvPr/>
        </p:nvSpPr>
        <p:spPr>
          <a:xfrm>
            <a:off x="7124715" y="1892300"/>
            <a:ext cx="285750" cy="296545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7272354" y="2051055"/>
            <a:ext cx="25198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Relação entre caracteres</a:t>
            </a:r>
          </a:p>
          <a:p>
            <a:pPr eaLnBrk="1" hangingPunct="1"/>
            <a:r>
              <a:rPr lang="pt-BR" b="1" dirty="0"/>
              <a:t>   correlação</a:t>
            </a:r>
          </a:p>
          <a:p>
            <a:pPr eaLnBrk="1" hangingPunct="1"/>
            <a:r>
              <a:rPr lang="pt-BR" b="1" dirty="0"/>
              <a:t>   análise de trilha</a:t>
            </a:r>
          </a:p>
        </p:txBody>
      </p:sp>
      <p:sp>
        <p:nvSpPr>
          <p:cNvPr id="23" name="Retângulo 22"/>
          <p:cNvSpPr>
            <a:spLocks noChangeArrowheads="1"/>
          </p:cNvSpPr>
          <p:nvPr/>
        </p:nvSpPr>
        <p:spPr bwMode="auto">
          <a:xfrm>
            <a:off x="7272354" y="3184536"/>
            <a:ext cx="14023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Seleção</a:t>
            </a:r>
          </a:p>
          <a:p>
            <a:pPr eaLnBrk="1" hangingPunct="1"/>
            <a:r>
              <a:rPr lang="pt-BR" b="1" dirty="0"/>
              <a:t>   direta</a:t>
            </a:r>
          </a:p>
          <a:p>
            <a:pPr eaLnBrk="1" hangingPunct="1"/>
            <a:r>
              <a:rPr lang="pt-BR" b="1" dirty="0"/>
              <a:t>   indireta</a:t>
            </a:r>
          </a:p>
          <a:p>
            <a:pPr eaLnBrk="1" hangingPunct="1"/>
            <a:r>
              <a:rPr lang="pt-BR" b="1" dirty="0"/>
              <a:t>   simultânea</a:t>
            </a:r>
          </a:p>
        </p:txBody>
      </p:sp>
      <p:sp>
        <p:nvSpPr>
          <p:cNvPr id="24" name="Seta para a direita 23"/>
          <p:cNvSpPr/>
          <p:nvPr/>
        </p:nvSpPr>
        <p:spPr>
          <a:xfrm>
            <a:off x="4533025" y="6057616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5" name="Retângulo 24"/>
          <p:cNvSpPr>
            <a:spLocks noChangeArrowheads="1"/>
          </p:cNvSpPr>
          <p:nvPr/>
        </p:nvSpPr>
        <p:spPr bwMode="auto">
          <a:xfrm>
            <a:off x="5073503" y="5617878"/>
            <a:ext cx="1593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Avaliação e </a:t>
            </a:r>
          </a:p>
          <a:p>
            <a:pPr algn="ctr" eaLnBrk="1" hangingPunct="1"/>
            <a:r>
              <a:rPr lang="pt-BR" b="1" dirty="0"/>
              <a:t>recomendação</a:t>
            </a:r>
          </a:p>
          <a:p>
            <a:pPr algn="ctr" eaLnBrk="1" hangingPunct="1"/>
            <a:r>
              <a:rPr lang="pt-BR" b="1" dirty="0"/>
              <a:t>De cultivares</a:t>
            </a:r>
          </a:p>
        </p:txBody>
      </p:sp>
      <p:sp>
        <p:nvSpPr>
          <p:cNvPr id="26" name="Chave esquerda 25"/>
          <p:cNvSpPr/>
          <p:nvPr/>
        </p:nvSpPr>
        <p:spPr>
          <a:xfrm>
            <a:off x="7024689" y="5357814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7286202" y="5364163"/>
            <a:ext cx="32917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Interação genótipos x ambientes</a:t>
            </a:r>
          </a:p>
        </p:txBody>
      </p:sp>
      <p:sp>
        <p:nvSpPr>
          <p:cNvPr id="28" name="Retângulo 27"/>
          <p:cNvSpPr>
            <a:spLocks noChangeArrowheads="1"/>
          </p:cNvSpPr>
          <p:nvPr/>
        </p:nvSpPr>
        <p:spPr bwMode="auto">
          <a:xfrm>
            <a:off x="7352646" y="5780088"/>
            <a:ext cx="24793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Estratificação ambiental</a:t>
            </a:r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7372596" y="6208713"/>
            <a:ext cx="3028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Adaptabilidade e estabilidade</a:t>
            </a:r>
          </a:p>
        </p:txBody>
      </p:sp>
    </p:spTree>
    <p:extLst>
      <p:ext uri="{BB962C8B-B14F-4D97-AF65-F5344CB8AC3E}">
        <p14:creationId xmlns:p14="http://schemas.microsoft.com/office/powerpoint/2010/main" val="24874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0292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Seleção de Genitores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111080" y="1770201"/>
            <a:ext cx="7886700" cy="57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32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263485" y="1063595"/>
            <a:ext cx="7886700" cy="1277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dirty="0"/>
              <a:t>Qual o objetivo?</a:t>
            </a:r>
          </a:p>
          <a:p>
            <a:pPr lvl="1" algn="just"/>
            <a:r>
              <a:rPr lang="pt-BR" dirty="0"/>
              <a:t>Obter uma população </a:t>
            </a:r>
            <a:r>
              <a:rPr lang="pt-BR" dirty="0" err="1"/>
              <a:t>segregante</a:t>
            </a:r>
            <a:r>
              <a:rPr lang="pt-BR" dirty="0"/>
              <a:t> com média favorável associada a variabilidade desejada para o caráter sob seleção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249625" y="2656914"/>
            <a:ext cx="7886700" cy="3494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Informações dos genitores:</a:t>
            </a:r>
          </a:p>
          <a:p>
            <a:pPr lvl="1" algn="just"/>
            <a:r>
              <a:rPr lang="pt-BR" dirty="0"/>
              <a:t>Média</a:t>
            </a:r>
          </a:p>
          <a:p>
            <a:pPr lvl="1" algn="just"/>
            <a:r>
              <a:rPr lang="pt-BR" dirty="0"/>
              <a:t>Coeficiente de parentesco</a:t>
            </a:r>
          </a:p>
          <a:p>
            <a:pPr lvl="1" algn="just"/>
            <a:r>
              <a:rPr lang="pt-BR" dirty="0"/>
              <a:t>Origem</a:t>
            </a:r>
          </a:p>
          <a:p>
            <a:pPr lvl="1" algn="just"/>
            <a:r>
              <a:rPr lang="pt-BR" dirty="0"/>
              <a:t>Divergência genética</a:t>
            </a:r>
          </a:p>
          <a:p>
            <a:pPr algn="just"/>
            <a:r>
              <a:rPr lang="pt-BR" dirty="0"/>
              <a:t>Informações do comportamento da descendência:</a:t>
            </a:r>
          </a:p>
          <a:p>
            <a:pPr lvl="1" algn="just"/>
            <a:r>
              <a:rPr lang="pt-BR" dirty="0" err="1"/>
              <a:t>Dialelos</a:t>
            </a:r>
            <a:endParaRPr lang="pt-BR" dirty="0"/>
          </a:p>
          <a:p>
            <a:pPr lvl="1" algn="just"/>
            <a:r>
              <a:rPr lang="pt-BR" dirty="0"/>
              <a:t>Estimativa </a:t>
            </a:r>
            <a:r>
              <a:rPr lang="pt-BR" dirty="0" err="1"/>
              <a:t>m+a</a:t>
            </a:r>
            <a:r>
              <a:rPr lang="pt-BR" dirty="0"/>
              <a:t> e d</a:t>
            </a:r>
          </a:p>
          <a:p>
            <a:pPr lvl="1" algn="just"/>
            <a:r>
              <a:rPr lang="pt-BR" dirty="0"/>
              <a:t>Estimativa da probabilidade de obter linhagens que superem uma testemunha na F</a:t>
            </a:r>
            <a:r>
              <a:rPr lang="pt-BR" baseline="-25000" dirty="0"/>
              <a:t>∞</a:t>
            </a:r>
            <a:r>
              <a:rPr lang="pt-BR" dirty="0"/>
              <a:t> (</a:t>
            </a:r>
            <a:r>
              <a:rPr lang="pt-BR" dirty="0" err="1"/>
              <a:t>Jinck’s</a:t>
            </a:r>
            <a:r>
              <a:rPr lang="pt-BR" dirty="0"/>
              <a:t> e </a:t>
            </a:r>
            <a:r>
              <a:rPr lang="pt-BR" dirty="0" err="1"/>
              <a:t>Pooni</a:t>
            </a:r>
            <a:r>
              <a:rPr lang="pt-BR" dirty="0"/>
              <a:t>, 1976)</a:t>
            </a:r>
          </a:p>
          <a:p>
            <a:pPr lvl="1"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7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3365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Obtenção da População </a:t>
            </a:r>
            <a:r>
              <a:rPr lang="pt-BR" sz="3600" b="1" dirty="0" err="1"/>
              <a:t>Segregante</a:t>
            </a:r>
            <a:endParaRPr lang="pt-BR" sz="3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911195"/>
            <a:ext cx="7886700" cy="537876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Que tipo de Cruzamentos Utilizar? (Carneiro, 2002)</a:t>
            </a:r>
          </a:p>
          <a:p>
            <a:pPr marL="0" indent="0" algn="ctr">
              <a:buNone/>
            </a:pPr>
            <a:r>
              <a:rPr lang="pt-BR" dirty="0" err="1" smtClean="0"/>
              <a:t>Biparentais</a:t>
            </a:r>
            <a:r>
              <a:rPr lang="pt-BR" dirty="0" smtClean="0"/>
              <a:t> X Duplos X </a:t>
            </a:r>
            <a:r>
              <a:rPr lang="pt-BR" dirty="0" err="1" smtClean="0"/>
              <a:t>Multiplos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620976" y="2080716"/>
            <a:ext cx="8880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Número de progênies entre as 50 mais produtivas nos diferentes tipos de híbridos. Dados de gerações F</a:t>
            </a:r>
            <a:r>
              <a:rPr lang="pt-BR" sz="2000" baseline="-25000" dirty="0"/>
              <a:t>2:4 ,</a:t>
            </a:r>
            <a:r>
              <a:rPr lang="pt-BR" sz="2000" dirty="0"/>
              <a:t> F</a:t>
            </a:r>
            <a:r>
              <a:rPr lang="pt-BR" sz="2000" baseline="-25000" dirty="0"/>
              <a:t>2:5 </a:t>
            </a:r>
            <a:r>
              <a:rPr lang="pt-BR" sz="2000" dirty="0"/>
              <a:t>e </a:t>
            </a:r>
            <a:r>
              <a:rPr lang="pt-BR" sz="2000" baseline="-25000" dirty="0"/>
              <a:t> </a:t>
            </a:r>
            <a:r>
              <a:rPr lang="pt-BR" sz="2000" dirty="0"/>
              <a:t>F</a:t>
            </a:r>
            <a:r>
              <a:rPr lang="pt-BR" sz="2000" baseline="-25000" dirty="0"/>
              <a:t>4:6 </a:t>
            </a:r>
            <a:r>
              <a:rPr lang="pt-BR" sz="2000" dirty="0"/>
              <a:t> oriundas dos diferentes tipos de híbridos.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69" y="2840195"/>
            <a:ext cx="8180023" cy="388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1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Processos de condução de populações </a:t>
            </a:r>
            <a:r>
              <a:rPr lang="pt-BR" dirty="0" err="1" smtClean="0"/>
              <a:t>segregantes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964175"/>
            <a:ext cx="7886700" cy="4351338"/>
          </a:xfrm>
        </p:spPr>
        <p:txBody>
          <a:bodyPr/>
          <a:lstStyle/>
          <a:p>
            <a:r>
              <a:rPr lang="pt-BR" dirty="0" smtClean="0"/>
              <a:t>Categorias:</a:t>
            </a:r>
          </a:p>
          <a:p>
            <a:pPr lvl="1"/>
            <a:r>
              <a:rPr lang="pt-BR" dirty="0" smtClean="0"/>
              <a:t>Fases de endogamia e seleção conjuntamente</a:t>
            </a:r>
          </a:p>
          <a:p>
            <a:pPr lvl="2"/>
            <a:r>
              <a:rPr lang="pt-BR" dirty="0" smtClean="0"/>
              <a:t>Método </a:t>
            </a:r>
            <a:r>
              <a:rPr lang="pt-BR" dirty="0" err="1" smtClean="0"/>
              <a:t>massal</a:t>
            </a:r>
            <a:endParaRPr lang="pt-BR" dirty="0" smtClean="0"/>
          </a:p>
          <a:p>
            <a:pPr lvl="2"/>
            <a:r>
              <a:rPr lang="pt-BR" dirty="0" smtClean="0"/>
              <a:t>Método Genealógico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Fases de endogamia e seleção separadas</a:t>
            </a:r>
          </a:p>
          <a:p>
            <a:pPr lvl="2"/>
            <a:r>
              <a:rPr lang="pt-BR" dirty="0" smtClean="0"/>
              <a:t>Método do bulk</a:t>
            </a:r>
          </a:p>
          <a:p>
            <a:pPr lvl="2"/>
            <a:r>
              <a:rPr lang="pt-BR" dirty="0" smtClean="0"/>
              <a:t>Método SSD e SPD</a:t>
            </a:r>
          </a:p>
          <a:p>
            <a:pPr lvl="2"/>
            <a:r>
              <a:rPr lang="pt-BR" dirty="0" smtClean="0"/>
              <a:t>Método do bulk dentro de progênie</a:t>
            </a:r>
            <a:endParaRPr lang="pt-BR" dirty="0"/>
          </a:p>
        </p:txBody>
      </p:sp>
      <p:sp>
        <p:nvSpPr>
          <p:cNvPr id="4" name="Chave direita 3"/>
          <p:cNvSpPr/>
          <p:nvPr/>
        </p:nvSpPr>
        <p:spPr>
          <a:xfrm>
            <a:off x="5611092" y="2840182"/>
            <a:ext cx="221673" cy="62345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957355" y="2967243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visual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7093572" y="4184074"/>
            <a:ext cx="221673" cy="95601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439836" y="4269609"/>
            <a:ext cx="2014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com base</a:t>
            </a:r>
          </a:p>
          <a:p>
            <a:r>
              <a:rPr lang="pt-BR" dirty="0">
                <a:solidFill>
                  <a:srgbClr val="FF0000"/>
                </a:solidFill>
              </a:rPr>
              <a:t>em progênies</a:t>
            </a:r>
          </a:p>
        </p:txBody>
      </p:sp>
    </p:spTree>
    <p:extLst>
      <p:ext uri="{BB962C8B-B14F-4D97-AF65-F5344CB8AC3E}">
        <p14:creationId xmlns:p14="http://schemas.microsoft.com/office/powerpoint/2010/main" val="5067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1790700" y="1143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pt-BR" dirty="0"/>
              <a:t>Método Bulk dentro de progênies F</a:t>
            </a:r>
            <a:r>
              <a:rPr lang="pt-BR" baseline="-25000" dirty="0"/>
              <a:t>2</a:t>
            </a:r>
            <a:r>
              <a:rPr lang="pt-BR" dirty="0"/>
              <a:t> ou F</a:t>
            </a:r>
            <a:r>
              <a:rPr lang="pt-BR" baseline="-25000" dirty="0"/>
              <a:t>3</a:t>
            </a: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138238"/>
            <a:ext cx="321786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910138" y="1962151"/>
            <a:ext cx="1947862" cy="4232275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upo 2"/>
          <p:cNvGrpSpPr/>
          <p:nvPr/>
        </p:nvGrpSpPr>
        <p:grpSpPr>
          <a:xfrm>
            <a:off x="7167563" y="1349376"/>
            <a:ext cx="2857500" cy="5508625"/>
            <a:chOff x="5643563" y="1349375"/>
            <a:chExt cx="2857500" cy="5508625"/>
          </a:xfrm>
        </p:grpSpPr>
        <p:grpSp>
          <p:nvGrpSpPr>
            <p:cNvPr id="25605" name="Group 10"/>
            <p:cNvGrpSpPr>
              <a:grpSpLocks/>
            </p:cNvGrpSpPr>
            <p:nvPr/>
          </p:nvGrpSpPr>
          <p:grpSpPr bwMode="auto">
            <a:xfrm>
              <a:off x="5643563" y="1349375"/>
              <a:ext cx="2857500" cy="5508625"/>
              <a:chOff x="5630334" y="1241778"/>
              <a:chExt cx="2858495" cy="5507670"/>
            </a:xfrm>
          </p:grpSpPr>
          <p:pic>
            <p:nvPicPr>
              <p:cNvPr id="25606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2"/>
              <a:stretch>
                <a:fillRect/>
              </a:stretch>
            </p:blipFill>
            <p:spPr bwMode="auto">
              <a:xfrm>
                <a:off x="5630334" y="1241778"/>
                <a:ext cx="2840567" cy="5507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8114049" y="4981280"/>
                <a:ext cx="374780" cy="9174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sp>
          <p:nvSpPr>
            <p:cNvPr id="2" name="Retângulo 1"/>
            <p:cNvSpPr/>
            <p:nvPr/>
          </p:nvSpPr>
          <p:spPr>
            <a:xfrm>
              <a:off x="5643563" y="1828800"/>
              <a:ext cx="397019" cy="360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12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6437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Seleção Recorrente</a:t>
            </a:r>
            <a:endParaRPr lang="pt-BR" dirty="0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257570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Processo cíclico de melhoramento que envolve a obtenção da população base, avaliação e seleção de indivíduos ou progênies e recombinação dos melhores.</a:t>
            </a:r>
            <a:endParaRPr lang="pt-BR" b="1" dirty="0"/>
          </a:p>
          <a:p>
            <a:pPr algn="just"/>
            <a:endParaRPr lang="pt-BR" dirty="0"/>
          </a:p>
        </p:txBody>
      </p:sp>
      <p:pic>
        <p:nvPicPr>
          <p:cNvPr id="4" name="Picture 3" descr="S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76" y="2845646"/>
            <a:ext cx="3098943" cy="36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47" y="3428976"/>
            <a:ext cx="5749636" cy="164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4835243" y="5181772"/>
            <a:ext cx="5818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Aumentar  média, sem reduzir expressivamente a variabilidade da população</a:t>
            </a:r>
          </a:p>
        </p:txBody>
      </p:sp>
    </p:spTree>
    <p:extLst>
      <p:ext uri="{BB962C8B-B14F-4D97-AF65-F5344CB8AC3E}">
        <p14:creationId xmlns:p14="http://schemas.microsoft.com/office/powerpoint/2010/main" val="39874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2152650" y="3789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Natureza dos Caracteres</a:t>
            </a:r>
          </a:p>
        </p:txBody>
      </p:sp>
      <p:sp>
        <p:nvSpPr>
          <p:cNvPr id="2" name="Chave direita 1"/>
          <p:cNvSpPr/>
          <p:nvPr/>
        </p:nvSpPr>
        <p:spPr>
          <a:xfrm rot="5400000">
            <a:off x="5563722" y="3304457"/>
            <a:ext cx="988305" cy="237608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4682829" y="5236020"/>
            <a:ext cx="2757055" cy="1274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Controle Genético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1704115" y="2686695"/>
            <a:ext cx="4025742" cy="12885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Qualitativos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414810" y="2658980"/>
            <a:ext cx="4025742" cy="12885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Quantitativos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143000" y="1296689"/>
            <a:ext cx="10134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rial" charset="0"/>
              </a:rPr>
              <a:t>Característica, caráter, caractere ou variável:</a:t>
            </a:r>
            <a:r>
              <a:rPr lang="pt-BR" sz="2800" b="1" dirty="0">
                <a:latin typeface="Arial" charset="0"/>
              </a:rPr>
              <a:t> </a:t>
            </a:r>
            <a:r>
              <a:rPr lang="pt-BR" sz="2800" dirty="0"/>
              <a:t>atributos utilizados para definir ou identificar um indivíduo ou um conjunto de </a:t>
            </a:r>
            <a:r>
              <a:rPr lang="pt-BR" sz="2800" dirty="0" smtClean="0"/>
              <a:t>indivíduos.</a:t>
            </a:r>
            <a:endParaRPr lang="pt-BR" sz="2800" dirty="0"/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73520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82552" y="15722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1ª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083352" y="14579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2ª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203120"/>
              </p:ext>
            </p:extLst>
          </p:nvPr>
        </p:nvGraphicFramePr>
        <p:xfrm>
          <a:off x="265176" y="2255901"/>
          <a:ext cx="5099304" cy="2883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860246"/>
              </p:ext>
            </p:extLst>
          </p:nvPr>
        </p:nvGraphicFramePr>
        <p:xfrm>
          <a:off x="5879592" y="2255900"/>
          <a:ext cx="5543550" cy="288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333188" y="139280"/>
            <a:ext cx="56057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Séries Históricas - Milho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22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727" y="1358170"/>
            <a:ext cx="7886700" cy="1835961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 smtClean="0">
                <a:latin typeface="Arial" charset="0"/>
              </a:rPr>
              <a:t>FENÓTIPO</a:t>
            </a:r>
            <a:r>
              <a:rPr lang="pt-BR" b="1" dirty="0" smtClean="0">
                <a:latin typeface="Arial" charset="0"/>
              </a:rPr>
              <a:t>: </a:t>
            </a:r>
            <a:r>
              <a:rPr lang="pt-BR" dirty="0"/>
              <a:t>Diferentes manifestações de um dado caráter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288221" y="4047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Conceitos Importantes</a:t>
            </a:r>
          </a:p>
        </p:txBody>
      </p:sp>
      <p:graphicFrame>
        <p:nvGraphicFramePr>
          <p:cNvPr id="6" name="Group 20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99114"/>
              </p:ext>
            </p:extLst>
          </p:nvPr>
        </p:nvGraphicFramePr>
        <p:xfrm>
          <a:off x="2102727" y="2761999"/>
          <a:ext cx="7941813" cy="278934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35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4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Caráter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Fenótipos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Reação a patógenos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Colletotrichum</a:t>
                      </a:r>
                      <a:r>
                        <a:rPr kumimoji="0" lang="pt-BR" sz="1800" i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lindemuthianum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Resistente e Suscetível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 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da flor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Branca, Rosa e Roxa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Porte do feijoeiro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Ereto,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semi-ereto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semi-prostrado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prostrado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Produtividade de grãos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1500 kg/ha, ........, ........., 3000 kg/ha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9520" y="-36669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Qualitativos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44825" y="1132875"/>
            <a:ext cx="7886700" cy="1083830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um ou poucos genes</a:t>
            </a:r>
          </a:p>
          <a:p>
            <a:pPr marL="0" indent="0" algn="ctr">
              <a:buNone/>
            </a:pPr>
            <a:r>
              <a:rPr lang="pt-BR" dirty="0" smtClean="0"/>
              <a:t>Pouco ou nenhum efeito ambiental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4" name="Seta para baixo 3"/>
          <p:cNvSpPr/>
          <p:nvPr/>
        </p:nvSpPr>
        <p:spPr>
          <a:xfrm>
            <a:off x="5569529" y="228598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050480" y="311413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distinguíveis (distribuição discreta)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5114926" y="3657637"/>
            <a:ext cx="1772813" cy="216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301" t="17903" r="32489" b="68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2073544" y="3629700"/>
            <a:ext cx="1811718" cy="218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23" t="17676" r="32260" b="116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7910080" y="3661927"/>
            <a:ext cx="1811719" cy="217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407" t="6938" r="22778" b="212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661084" y="5810493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200" i="1" dirty="0"/>
              <a:t>VV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577030" y="5907473"/>
            <a:ext cx="1073149" cy="541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endParaRPr lang="pt-BR" i="1" baseline="30000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8598792" y="5900645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vv</a:t>
            </a:r>
            <a:endParaRPr lang="pt-BR" i="1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4881" y="2105669"/>
            <a:ext cx="2618503" cy="1083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Cor do hipocótilo</a:t>
            </a:r>
          </a:p>
          <a:p>
            <a:pPr algn="just"/>
            <a:r>
              <a:rPr lang="pt-BR" dirty="0"/>
              <a:t>Hábito de crescimento</a:t>
            </a:r>
          </a:p>
          <a:p>
            <a:pPr algn="just"/>
            <a:r>
              <a:rPr lang="pt-BR" dirty="0">
                <a:solidFill>
                  <a:srgbClr val="FF0000"/>
                </a:solidFill>
              </a:rPr>
              <a:t>Cor da flor</a:t>
            </a:r>
          </a:p>
        </p:txBody>
      </p:sp>
    </p:spTree>
    <p:extLst>
      <p:ext uri="{BB962C8B-B14F-4D97-AF65-F5344CB8AC3E}">
        <p14:creationId xmlns:p14="http://schemas.microsoft.com/office/powerpoint/2010/main" val="31454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0594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Quantitativos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55665" y="1340701"/>
            <a:ext cx="7886700" cy="1069975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muitos genes</a:t>
            </a:r>
          </a:p>
          <a:p>
            <a:pPr marL="0" indent="0" algn="ctr">
              <a:buNone/>
            </a:pPr>
            <a:r>
              <a:rPr lang="pt-BR" dirty="0" smtClean="0"/>
              <a:t>Efeito </a:t>
            </a:r>
            <a:r>
              <a:rPr lang="pt-BR" dirty="0"/>
              <a:t>pronunciado do ambiente</a:t>
            </a:r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8" name="Seta para baixo 7"/>
          <p:cNvSpPr/>
          <p:nvPr/>
        </p:nvSpPr>
        <p:spPr>
          <a:xfrm>
            <a:off x="5638804" y="247995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036625" y="333581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são de difícil distinção</a:t>
            </a:r>
          </a:p>
          <a:p>
            <a:pPr marL="0" indent="0" algn="ctr">
              <a:buNone/>
            </a:pPr>
            <a:r>
              <a:rPr lang="pt-BR" dirty="0"/>
              <a:t>(distribuição contínua)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16" name="Picture 7" descr="http://www.ifi.unicamp.br/~turtelli/f1.gif"/>
          <p:cNvPicPr>
            <a:picLocks noChangeAspect="1" noChangeArrowheads="1"/>
          </p:cNvPicPr>
          <p:nvPr/>
        </p:nvPicPr>
        <p:blipFill rotWithShape="1">
          <a:blip r:embed="rId2" cstate="print">
            <a:extLst/>
          </a:blip>
          <a:srcRect r="39162" b="50000"/>
          <a:stretch/>
        </p:blipFill>
        <p:spPr bwMode="auto">
          <a:xfrm>
            <a:off x="4639099" y="4448150"/>
            <a:ext cx="2951402" cy="1581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39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5"/>
          <a:stretch/>
        </p:blipFill>
        <p:spPr bwMode="auto">
          <a:xfrm>
            <a:off x="1845225" y="2457450"/>
            <a:ext cx="8434477" cy="366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962150" y="1390651"/>
            <a:ext cx="7896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Contribuição de cada alelo efetivo e número de fenótipos existentes na geração F</a:t>
            </a:r>
            <a:r>
              <a:rPr lang="pt-BR" sz="2400" b="1" baseline="-25000" dirty="0"/>
              <a:t>2</a:t>
            </a:r>
            <a:r>
              <a:rPr lang="pt-BR" sz="2400" b="1" dirty="0"/>
              <a:t> , com diferentes números de genes controlando o caráter peso de sementes do feijão</a:t>
            </a:r>
            <a:endParaRPr lang="pt-BR" sz="2400" b="1" baseline="-25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47678" y="6297425"/>
            <a:ext cx="28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Ramalho et al., 2012</a:t>
            </a:r>
          </a:p>
        </p:txBody>
      </p:sp>
    </p:spTree>
    <p:extLst>
      <p:ext uri="{BB962C8B-B14F-4D97-AF65-F5344CB8AC3E}">
        <p14:creationId xmlns:p14="http://schemas.microsoft.com/office/powerpoint/2010/main" val="39124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5052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Genética Quantitativa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6320" y="1146730"/>
            <a:ext cx="1003554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Estudo da </a:t>
            </a:r>
            <a:r>
              <a:rPr lang="pt-BR" dirty="0"/>
              <a:t>herança e variação dos caracteres quantitativos</a:t>
            </a:r>
          </a:p>
          <a:p>
            <a:pPr algn="ctr"/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65330" y="216453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pt-BR" dirty="0"/>
              <a:t>Como é feito o estudo de herança de características quantitativas?</a:t>
            </a:r>
          </a:p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dirty="0"/>
              <a:t>Baseado no modelo básico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    =     G    +    E</a:t>
            </a:r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71498" y="5327762"/>
            <a:ext cx="2485168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fenotípico</a:t>
            </a:r>
          </a:p>
        </p:txBody>
      </p:sp>
      <p:sp>
        <p:nvSpPr>
          <p:cNvPr id="6" name="Retângulo 5"/>
          <p:cNvSpPr/>
          <p:nvPr/>
        </p:nvSpPr>
        <p:spPr>
          <a:xfrm>
            <a:off x="4777926" y="5297519"/>
            <a:ext cx="2550442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genotípico</a:t>
            </a:r>
          </a:p>
        </p:txBody>
      </p:sp>
      <p:sp>
        <p:nvSpPr>
          <p:cNvPr id="7" name="Retângulo 6"/>
          <p:cNvSpPr/>
          <p:nvPr/>
        </p:nvSpPr>
        <p:spPr>
          <a:xfrm>
            <a:off x="7585247" y="5313907"/>
            <a:ext cx="3016275" cy="7903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2800" dirty="0"/>
              <a:t>Valor atribuído aos </a:t>
            </a:r>
          </a:p>
          <a:p>
            <a:pPr algn="ctr">
              <a:lnSpc>
                <a:spcPct val="80000"/>
              </a:lnSpc>
            </a:pPr>
            <a:r>
              <a:rPr lang="pt-BR" sz="2800" dirty="0"/>
              <a:t>desvios do meio</a:t>
            </a:r>
          </a:p>
        </p:txBody>
      </p:sp>
      <p:cxnSp>
        <p:nvCxnSpPr>
          <p:cNvPr id="9" name="Conector de seta reta 8"/>
          <p:cNvCxnSpPr>
            <a:endCxn id="5" idx="0"/>
          </p:cNvCxnSpPr>
          <p:nvPr/>
        </p:nvCxnSpPr>
        <p:spPr>
          <a:xfrm flipH="1">
            <a:off x="3014082" y="4427511"/>
            <a:ext cx="1101444" cy="900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6150133" y="4427512"/>
            <a:ext cx="26983" cy="8700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endCxn id="7" idx="0"/>
          </p:cNvCxnSpPr>
          <p:nvPr/>
        </p:nvCxnSpPr>
        <p:spPr>
          <a:xfrm>
            <a:off x="7773126" y="4427512"/>
            <a:ext cx="1320258" cy="8863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/>
          </p:nvPr>
        </p:nvGraphicFramePr>
        <p:xfrm>
          <a:off x="1695447" y="2084648"/>
          <a:ext cx="42336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pt-BR" dirty="0" smtClean="0"/>
                        <a:t>Indivíduos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74 - 2 = 72 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80 + 7 = 87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– 7 =</a:t>
                      </a:r>
                      <a:r>
                        <a:rPr lang="pt-BR" baseline="0" dirty="0" smtClean="0"/>
                        <a:t> 63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87 – 4 = 83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 + 2 = 74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84 + 1 = 85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71 + 5 = 76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30 – 4 = 26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+ 7 = 77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 + 1 =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73 –</a:t>
                      </a:r>
                      <a:r>
                        <a:rPr lang="pt-BR" baseline="0" dirty="0" smtClean="0"/>
                        <a:t> 1 = 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25 - 5 = 20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95">
                <a:tc>
                  <a:txBody>
                    <a:bodyPr/>
                    <a:lstStyle/>
                    <a:p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– 4 =</a:t>
                      </a:r>
                      <a:r>
                        <a:rPr lang="pt-BR" baseline="0" dirty="0" smtClean="0"/>
                        <a:t> 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 + 4 = 44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3"/>
          <p:cNvGraphicFramePr>
            <a:graphicFrameLocks/>
          </p:cNvGraphicFramePr>
          <p:nvPr>
            <p:extLst/>
          </p:nvPr>
        </p:nvGraphicFramePr>
        <p:xfrm>
          <a:off x="6105979" y="2556973"/>
          <a:ext cx="44096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Parâmetros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51,4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Variância (F)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21,7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1067,6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50,9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1024,1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24,7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20,7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6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Parâmetros Genéticos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Propriedades genéticas de uma população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Variância</a:t>
            </a:r>
          </a:p>
          <a:p>
            <a:pPr lvl="1"/>
            <a:r>
              <a:rPr lang="pt-BR" dirty="0" smtClean="0"/>
              <a:t>Covariância</a:t>
            </a:r>
          </a:p>
          <a:p>
            <a:endParaRPr lang="pt-BR" dirty="0"/>
          </a:p>
          <a:p>
            <a:r>
              <a:rPr lang="pt-BR" dirty="0" smtClean="0"/>
              <a:t>Utilidade:</a:t>
            </a:r>
          </a:p>
          <a:p>
            <a:pPr lvl="1"/>
            <a:r>
              <a:rPr lang="pt-BR" dirty="0" smtClean="0"/>
              <a:t>Avaliar o potencial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/>
            <a:r>
              <a:rPr lang="pt-BR" dirty="0" smtClean="0"/>
              <a:t>Realizar seleção e predição do ganho</a:t>
            </a:r>
          </a:p>
          <a:p>
            <a:pPr lvl="1"/>
            <a:r>
              <a:rPr lang="pt-BR" dirty="0" smtClean="0"/>
              <a:t>Estabelecer estratégias eficazes de seleção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2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Componentes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Modelo: F = G + M</a:t>
            </a:r>
          </a:p>
          <a:p>
            <a:r>
              <a:rPr lang="pt-BR" dirty="0" smtClean="0"/>
              <a:t>V(F) = V(G) + V(M) + 2Cov(G,M)</a:t>
            </a:r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Componentes da Variância Genotípica</a:t>
            </a:r>
          </a:p>
          <a:p>
            <a:endParaRPr lang="pt-BR" dirty="0" smtClean="0"/>
          </a:p>
          <a:p>
            <a:r>
              <a:rPr lang="pt-BR" dirty="0" smtClean="0"/>
              <a:t>V(G) = V(A) + V(D) + V(I)</a:t>
            </a:r>
          </a:p>
          <a:p>
            <a:r>
              <a:rPr lang="pt-BR" dirty="0" smtClean="0"/>
              <a:t>V(A): Variância aditiva - </a:t>
            </a: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Fração </a:t>
            </a:r>
            <a:r>
              <a:rPr lang="pt-BR" dirty="0" err="1" smtClean="0">
                <a:solidFill>
                  <a:srgbClr val="FF0000"/>
                </a:solidFill>
              </a:rPr>
              <a:t>herdável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V(D): Variância de dominância</a:t>
            </a:r>
          </a:p>
          <a:p>
            <a:r>
              <a:rPr lang="pt-BR" dirty="0" smtClean="0"/>
              <a:t>V(I): Variância epistática </a:t>
            </a:r>
            <a:r>
              <a:rPr lang="pt-BR" dirty="0"/>
              <a:t>V(I) = </a:t>
            </a:r>
            <a:r>
              <a:rPr lang="pt-BR" dirty="0">
                <a:solidFill>
                  <a:srgbClr val="FF0000"/>
                </a:solidFill>
              </a:rPr>
              <a:t>V(AA)</a:t>
            </a:r>
            <a:r>
              <a:rPr lang="pt-BR" dirty="0"/>
              <a:t> + V(AD) + V(DD)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8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aditiva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Variância dos valores genéticos aditivos</a:t>
            </a:r>
          </a:p>
          <a:p>
            <a:pPr algn="just"/>
            <a:r>
              <a:rPr lang="pt-BR" dirty="0"/>
              <a:t>M</a:t>
            </a:r>
            <a:r>
              <a:rPr lang="pt-BR" dirty="0" smtClean="0"/>
              <a:t>ede a variação devido ao efeito médio dos alelos que é transmitido de uma geração para outra                                      </a:t>
            </a:r>
          </a:p>
          <a:p>
            <a:pPr algn="just"/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just">
              <a:buNone/>
            </a:pPr>
            <a:endParaRPr lang="pt-BR" dirty="0" smtClean="0"/>
          </a:p>
          <a:p>
            <a:pPr algn="just"/>
            <a:r>
              <a:rPr lang="pt-BR" dirty="0" smtClean="0"/>
              <a:t>Predizer as alterações na média da população devido a seleção</a:t>
            </a:r>
          </a:p>
          <a:p>
            <a:pPr algn="just"/>
            <a:r>
              <a:rPr lang="pt-BR" dirty="0" smtClean="0"/>
              <a:t>Define o parentesco entre os indivíduos</a:t>
            </a:r>
          </a:p>
          <a:p>
            <a:pPr marL="0" indent="0" algn="just">
              <a:buNone/>
            </a:pP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9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de dominância 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Variância dos valores genéticos de dominância</a:t>
            </a:r>
          </a:p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ctr">
              <a:buNone/>
            </a:pPr>
            <a:endParaRPr lang="pt-BR" dirty="0" smtClean="0"/>
          </a:p>
          <a:p>
            <a:r>
              <a:rPr lang="pt-BR" dirty="0" smtClean="0"/>
              <a:t>Predição do êxito na confecção de híbridos </a:t>
            </a:r>
            <a:r>
              <a:rPr lang="pt-BR" dirty="0" err="1" smtClean="0"/>
              <a:t>heteróticos</a:t>
            </a:r>
            <a:endParaRPr lang="pt-BR" dirty="0" smtClean="0"/>
          </a:p>
          <a:p>
            <a:pPr lvl="1"/>
            <a:r>
              <a:rPr lang="pt-BR" dirty="0"/>
              <a:t>Produção de híbridos na cultura do feijão</a:t>
            </a:r>
            <a:r>
              <a:rPr lang="pt-BR" dirty="0" smtClean="0"/>
              <a:t>?</a:t>
            </a:r>
          </a:p>
          <a:p>
            <a:pPr lvl="2"/>
            <a:r>
              <a:rPr lang="pt-BR" dirty="0" err="1" smtClean="0"/>
              <a:t>Cleistogamia</a:t>
            </a:r>
            <a:r>
              <a:rPr lang="pt-BR" dirty="0" smtClean="0"/>
              <a:t>, textura do pólen, taxa de </a:t>
            </a:r>
            <a:r>
              <a:rPr lang="pt-BR" dirty="0" err="1" smtClean="0"/>
              <a:t>pegamento</a:t>
            </a:r>
            <a:r>
              <a:rPr lang="pt-BR" dirty="0" smtClean="0"/>
              <a:t> dos cruzamentos e número de sementes geradas por cruzamento.</a:t>
            </a:r>
          </a:p>
          <a:p>
            <a:r>
              <a:rPr lang="pt-BR" dirty="0" smtClean="0"/>
              <a:t>Fator </a:t>
            </a:r>
            <a:r>
              <a:rPr lang="pt-BR" dirty="0" err="1" smtClean="0"/>
              <a:t>pertubador</a:t>
            </a:r>
            <a:r>
              <a:rPr lang="pt-BR" dirty="0" smtClean="0"/>
              <a:t> na identificação de genótipos superiores em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95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735541" y="139280"/>
            <a:ext cx="48010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Soja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752924"/>
              </p:ext>
            </p:extLst>
          </p:nvPr>
        </p:nvGraphicFramePr>
        <p:xfrm>
          <a:off x="2785109" y="1387112"/>
          <a:ext cx="5945233" cy="377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23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809750" y="2643188"/>
            <a:ext cx="1942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Estudo de herança</a:t>
            </a:r>
            <a:endParaRPr lang="pt-BR" dirty="0"/>
          </a:p>
        </p:txBody>
      </p:sp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595814" y="3500438"/>
            <a:ext cx="2444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Genético</a:t>
            </a: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4452938" y="1571625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5" name="Chave esquerda 4"/>
          <p:cNvSpPr/>
          <p:nvPr/>
        </p:nvSpPr>
        <p:spPr>
          <a:xfrm>
            <a:off x="4024314" y="1571625"/>
            <a:ext cx="428625" cy="2357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6" name="Chave esquerda 5"/>
          <p:cNvSpPr/>
          <p:nvPr/>
        </p:nvSpPr>
        <p:spPr>
          <a:xfrm>
            <a:off x="7453314" y="1143000"/>
            <a:ext cx="142875" cy="1214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7739064" y="107156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7739063" y="1487488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7739063" y="1928813"/>
            <a:ext cx="1475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controle local</a:t>
            </a:r>
            <a:endParaRPr lang="pt-BR"/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7596189" y="2500313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Dialelo</a:t>
            </a:r>
            <a:endParaRPr lang="pt-BR"/>
          </a:p>
        </p:txBody>
      </p:sp>
      <p:sp>
        <p:nvSpPr>
          <p:cNvPr id="11" name="Chave esquerda 10"/>
          <p:cNvSpPr/>
          <p:nvPr/>
        </p:nvSpPr>
        <p:spPr>
          <a:xfrm>
            <a:off x="7310439" y="2571751"/>
            <a:ext cx="142875" cy="3222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7596188" y="3071813"/>
            <a:ext cx="2235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Ensaios com Famílias </a:t>
            </a:r>
            <a:endParaRPr lang="pt-BR"/>
          </a:p>
        </p:txBody>
      </p:sp>
      <p:sp>
        <p:nvSpPr>
          <p:cNvPr id="13" name="Retângulo 12"/>
          <p:cNvSpPr>
            <a:spLocks noChangeArrowheads="1"/>
          </p:cNvSpPr>
          <p:nvPr/>
        </p:nvSpPr>
        <p:spPr bwMode="auto">
          <a:xfrm>
            <a:off x="7881938" y="3429000"/>
            <a:ext cx="20002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pt-BR" sz="1400"/>
              <a:t>irmãos completos</a:t>
            </a:r>
          </a:p>
          <a:p>
            <a:pPr eaLnBrk="1" hangingPunct="1"/>
            <a:r>
              <a:rPr lang="pt-BR" sz="1400"/>
              <a:t>meio irmãos </a:t>
            </a:r>
          </a:p>
          <a:p>
            <a:pPr eaLnBrk="1" hangingPunct="1"/>
            <a:r>
              <a:rPr lang="pt-BR" sz="1400"/>
              <a:t>famílias endogâmicas</a:t>
            </a:r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7596189" y="4214813"/>
            <a:ext cx="21036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Análise de Gerações</a:t>
            </a:r>
            <a:endParaRPr lang="pt-BR"/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7953376" y="4643439"/>
            <a:ext cx="18598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</a:t>
            </a:r>
            <a:r>
              <a:rPr lang="pt-BR" sz="1400" baseline="-25000"/>
              <a:t>1</a:t>
            </a:r>
            <a:r>
              <a:rPr lang="pt-BR" sz="1400"/>
              <a:t>   P</a:t>
            </a:r>
            <a:r>
              <a:rPr lang="pt-BR" sz="1400" baseline="-25000"/>
              <a:t>2</a:t>
            </a:r>
            <a:r>
              <a:rPr lang="pt-BR" sz="1400"/>
              <a:t>   F</a:t>
            </a:r>
            <a:r>
              <a:rPr lang="pt-BR" sz="1400" baseline="-25000"/>
              <a:t>1 </a:t>
            </a:r>
            <a:r>
              <a:rPr lang="pt-BR" sz="1400"/>
              <a:t>  F</a:t>
            </a:r>
            <a:r>
              <a:rPr lang="pt-BR" sz="1400" baseline="-25000"/>
              <a:t>2</a:t>
            </a:r>
            <a:r>
              <a:rPr lang="pt-BR" sz="1400"/>
              <a:t>   RC</a:t>
            </a:r>
            <a:r>
              <a:rPr lang="pt-BR" sz="1400" baseline="-25000"/>
              <a:t>1 </a:t>
            </a:r>
            <a:r>
              <a:rPr lang="pt-BR" sz="1400"/>
              <a:t>  RC</a:t>
            </a:r>
            <a:r>
              <a:rPr lang="pt-BR" sz="1400" baseline="-25000"/>
              <a:t>2</a:t>
            </a:r>
            <a:endParaRPr lang="pt-BR" sz="1400"/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7881939" y="2786064"/>
            <a:ext cx="785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Pais e F</a:t>
            </a:r>
            <a:r>
              <a:rPr lang="pt-BR" sz="1400" baseline="-25000"/>
              <a:t>1</a:t>
            </a:r>
            <a:endParaRPr lang="pt-BR" sz="1400"/>
          </a:p>
        </p:txBody>
      </p:sp>
      <p:sp>
        <p:nvSpPr>
          <p:cNvPr id="17" name="Retângulo 16"/>
          <p:cNvSpPr/>
          <p:nvPr/>
        </p:nvSpPr>
        <p:spPr>
          <a:xfrm>
            <a:off x="5146971" y="4465061"/>
            <a:ext cx="1377117" cy="2238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7608889" y="5146676"/>
            <a:ext cx="2285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I e II de</a:t>
            </a:r>
          </a:p>
          <a:p>
            <a:pPr eaLnBrk="1" hangingPunct="1"/>
            <a:r>
              <a:rPr lang="en-US" b="1"/>
              <a:t>Comstock e Robinson</a:t>
            </a:r>
            <a:endParaRPr lang="pt-BR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2152650" y="1875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/>
              <a:t>Estimação dos componentes de variância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2318300" y="4465061"/>
            <a:ext cx="417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V(F) = V(G)  +       V(M)        +      2Cov(G,M)</a:t>
            </a:r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5172959" y="5396065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24" name="Seta para baixo 23"/>
          <p:cNvSpPr/>
          <p:nvPr/>
        </p:nvSpPr>
        <p:spPr>
          <a:xfrm>
            <a:off x="5680374" y="4917523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baixo 24"/>
          <p:cNvSpPr/>
          <p:nvPr/>
        </p:nvSpPr>
        <p:spPr>
          <a:xfrm>
            <a:off x="5694229" y="5806542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5122303" y="6333898"/>
            <a:ext cx="1429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Cov</a:t>
            </a:r>
            <a:r>
              <a:rPr lang="pt-BR" b="1" dirty="0"/>
              <a:t>(G,M) = 0</a:t>
            </a:r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2901173" y="4120940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28" name="Seta para baixo 27"/>
          <p:cNvSpPr/>
          <p:nvPr/>
        </p:nvSpPr>
        <p:spPr>
          <a:xfrm>
            <a:off x="4128609" y="488980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3707254" y="540817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30" name="Seta para baixo 29"/>
          <p:cNvSpPr/>
          <p:nvPr/>
        </p:nvSpPr>
        <p:spPr>
          <a:xfrm>
            <a:off x="4142459" y="579037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3806073" y="6333893"/>
            <a:ext cx="90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Estimar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3707254" y="4465056"/>
            <a:ext cx="1114129" cy="22381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33" name="Retângulo 32"/>
          <p:cNvSpPr/>
          <p:nvPr/>
        </p:nvSpPr>
        <p:spPr>
          <a:xfrm>
            <a:off x="2036619" y="4120941"/>
            <a:ext cx="4639869" cy="273705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70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Herdabilidade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Proporção da variabilidade existente em uma população </a:t>
            </a:r>
            <a:r>
              <a:rPr lang="pt-BR" dirty="0" err="1" smtClean="0"/>
              <a:t>segregante</a:t>
            </a:r>
            <a:r>
              <a:rPr lang="pt-BR" dirty="0" smtClean="0"/>
              <a:t> que é de natureza genética.</a:t>
            </a:r>
          </a:p>
          <a:p>
            <a:pPr lvl="1"/>
            <a:endParaRPr lang="pt-BR" dirty="0"/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</a:t>
            </a:r>
            <a:r>
              <a:rPr lang="pt-BR" dirty="0"/>
              <a:t>no sentido </a:t>
            </a:r>
            <a:r>
              <a:rPr lang="pt-BR" dirty="0" smtClean="0"/>
              <a:t>amplo (h</a:t>
            </a:r>
            <a:r>
              <a:rPr lang="pt-BR" baseline="-25000" dirty="0" smtClean="0"/>
              <a:t>a</a:t>
            </a:r>
            <a:r>
              <a:rPr lang="pt-BR" dirty="0" smtClean="0"/>
              <a:t>²) = V</a:t>
            </a:r>
            <a:r>
              <a:rPr lang="pt-BR" baseline="-25000" dirty="0" smtClean="0"/>
              <a:t>G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no sentido restrito </a:t>
            </a:r>
            <a:r>
              <a:rPr lang="pt-BR" dirty="0"/>
              <a:t>(</a:t>
            </a:r>
            <a:r>
              <a:rPr lang="pt-BR" dirty="0" smtClean="0"/>
              <a:t>h</a:t>
            </a:r>
            <a:r>
              <a:rPr lang="pt-BR" baseline="-25000" dirty="0"/>
              <a:t>r</a:t>
            </a:r>
            <a:r>
              <a:rPr lang="pt-BR" dirty="0" smtClean="0"/>
              <a:t>²</a:t>
            </a:r>
            <a:r>
              <a:rPr lang="pt-BR" dirty="0"/>
              <a:t>) = </a:t>
            </a:r>
            <a:r>
              <a:rPr lang="pt-BR" dirty="0" smtClean="0"/>
              <a:t>V</a:t>
            </a:r>
            <a:r>
              <a:rPr lang="pt-BR" baseline="-25000" dirty="0" smtClean="0"/>
              <a:t>A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endParaRPr lang="pt-BR" dirty="0"/>
          </a:p>
          <a:p>
            <a:r>
              <a:rPr lang="pt-BR" dirty="0" smtClean="0"/>
              <a:t>Estima a confiabilidade do valor fenotípico como indicador do valor genético (</a:t>
            </a:r>
            <a:r>
              <a:rPr lang="pt-BR" i="1" dirty="0" err="1" smtClean="0"/>
              <a:t>breeding</a:t>
            </a:r>
            <a:r>
              <a:rPr lang="pt-BR" i="1" dirty="0" smtClean="0"/>
              <a:t> </a:t>
            </a:r>
            <a:r>
              <a:rPr lang="pt-BR" i="1" dirty="0" err="1" smtClean="0"/>
              <a:t>value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Seta para baixo 3"/>
          <p:cNvSpPr/>
          <p:nvPr/>
        </p:nvSpPr>
        <p:spPr>
          <a:xfrm>
            <a:off x="5902037" y="5237019"/>
            <a:ext cx="318655" cy="526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67891" y="5912716"/>
            <a:ext cx="6359236" cy="474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/>
              <a:t>Predição de Ganho - Recombinação</a:t>
            </a:r>
          </a:p>
          <a:p>
            <a:pPr algn="ctr"/>
            <a:endParaRPr lang="pt-BR" sz="2400" dirty="0"/>
          </a:p>
          <a:p>
            <a:pPr marL="0" indent="0" algn="ctr">
              <a:buNone/>
            </a:pPr>
            <a:endParaRPr lang="pt-BR" sz="2400" dirty="0"/>
          </a:p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148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3666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Predição do Ganho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6390" y="1188295"/>
            <a:ext cx="8182841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Possibilita avaliar a estratégia adotada e procurar alternativas para melhorar a eficiência do processo.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Predição de Ganho</a:t>
            </a:r>
          </a:p>
          <a:p>
            <a:pPr algn="just"/>
            <a:endParaRPr lang="pt-BR" dirty="0" smtClean="0"/>
          </a:p>
          <a:p>
            <a:pPr lvl="1" algn="just"/>
            <a:r>
              <a:rPr lang="pt-BR" dirty="0" smtClean="0"/>
              <a:t>Sem recombinação – Métodos de condução de população </a:t>
            </a:r>
            <a:r>
              <a:rPr lang="pt-BR" dirty="0" err="1" smtClean="0"/>
              <a:t>segregante</a:t>
            </a:r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Com recombinação - Seleção recorrente</a:t>
            </a:r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990391" y="4413393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GS = h²DS</a:t>
            </a:r>
          </a:p>
        </p:txBody>
      </p:sp>
    </p:spTree>
    <p:extLst>
      <p:ext uri="{BB962C8B-B14F-4D97-AF65-F5344CB8AC3E}">
        <p14:creationId xmlns:p14="http://schemas.microsoft.com/office/powerpoint/2010/main" val="14886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3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03526"/>
              </p:ext>
            </p:extLst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>
                <a:blip r:embed="rId6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42768"/>
              </p:ext>
            </p:extLst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Cultivares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Recomendação de Cultivares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46730"/>
            <a:ext cx="7886700" cy="5254070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Avaliação das linhagens obtidas em maior número de ambientes</a:t>
            </a:r>
          </a:p>
          <a:p>
            <a:pPr lvl="1" algn="just"/>
            <a:r>
              <a:rPr lang="pt-BR" dirty="0" smtClean="0"/>
              <a:t>Ensaios Preliminares</a:t>
            </a:r>
          </a:p>
          <a:p>
            <a:pPr lvl="1" algn="just"/>
            <a:r>
              <a:rPr lang="pt-BR" dirty="0" smtClean="0"/>
              <a:t>Ensaios de Valor de Cultivo e Uso</a:t>
            </a:r>
            <a:endParaRPr lang="pt-BR" dirty="0"/>
          </a:p>
          <a:p>
            <a:pPr marL="0" indent="0" algn="ctr">
              <a:buNone/>
            </a:pPr>
            <a:endParaRPr lang="pt-BR" sz="2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64833" y="2396955"/>
            <a:ext cx="103433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Modelo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= G + E + </a:t>
            </a:r>
            <a:r>
              <a:rPr lang="pt-BR" sz="4400" dirty="0" err="1"/>
              <a:t>GxE</a:t>
            </a:r>
            <a:endParaRPr lang="pt-BR" sz="4400" dirty="0"/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828801" y="4346192"/>
            <a:ext cx="86650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2400" dirty="0"/>
              <a:t>A interação </a:t>
            </a:r>
            <a:r>
              <a:rPr lang="pt-BR" sz="2400" dirty="0" err="1"/>
              <a:t>GxE</a:t>
            </a:r>
            <a:r>
              <a:rPr lang="pt-BR" sz="2400" dirty="0"/>
              <a:t> é decorrente da variação do desempenho particular de cada genótipo nos vários ambientes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Influência das safras no desempenho dos genótipos do feijoeiro</a:t>
            </a:r>
          </a:p>
          <a:p>
            <a:pPr algn="ctr"/>
            <a:r>
              <a:rPr lang="pt-BR" sz="2400" b="1" dirty="0"/>
              <a:t>(Oliveira, 2006)</a:t>
            </a:r>
          </a:p>
        </p:txBody>
      </p:sp>
    </p:spTree>
    <p:extLst>
      <p:ext uri="{BB962C8B-B14F-4D97-AF65-F5344CB8AC3E}">
        <p14:creationId xmlns:p14="http://schemas.microsoft.com/office/powerpoint/2010/main" val="8213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915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07064" y="1920133"/>
            <a:ext cx="3721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1ª Safra (Águas)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94504" y="1920133"/>
            <a:ext cx="32765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2ª Safra (Seca)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13209"/>
              </p:ext>
            </p:extLst>
          </p:nvPr>
        </p:nvGraphicFramePr>
        <p:xfrm>
          <a:off x="330708" y="2626233"/>
          <a:ext cx="4922520" cy="2922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72618"/>
              </p:ext>
            </p:extLst>
          </p:nvPr>
        </p:nvGraphicFramePr>
        <p:xfrm>
          <a:off x="6157477" y="2443353"/>
          <a:ext cx="5158740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77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Estudos de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05165"/>
            <a:ext cx="7886700" cy="5087817"/>
          </a:xfrm>
        </p:spPr>
        <p:txBody>
          <a:bodyPr/>
          <a:lstStyle/>
          <a:p>
            <a:r>
              <a:rPr lang="pt-BR" dirty="0" smtClean="0"/>
              <a:t>Quantificação - &gt; Análise conjunta de variância</a:t>
            </a:r>
          </a:p>
          <a:p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 smtClean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Qual forma de minimizar a influência da interação </a:t>
            </a:r>
            <a:r>
              <a:rPr lang="pt-BR" dirty="0" err="1" smtClean="0">
                <a:solidFill>
                  <a:srgbClr val="FF0000"/>
                </a:solidFill>
              </a:rPr>
              <a:t>GxE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305050" y="4194729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/>
              <a:t>Ambientes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791459" y="4153165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Genótipos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709279" y="5857324"/>
            <a:ext cx="3181363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Estratificação Ambiental</a:t>
            </a:r>
          </a:p>
          <a:p>
            <a:pPr marL="0" indent="0" algn="ctr">
              <a:buNone/>
            </a:pPr>
            <a:r>
              <a:rPr lang="pt-BR" sz="2400" dirty="0"/>
              <a:t>(</a:t>
            </a:r>
            <a:r>
              <a:rPr lang="pt-BR" sz="2400" dirty="0" err="1"/>
              <a:t>Lin</a:t>
            </a:r>
            <a:r>
              <a:rPr lang="pt-BR" sz="2400" dirty="0"/>
              <a:t>, 1982)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622474" y="5801899"/>
            <a:ext cx="4045526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Adaptabilidade e estabilidade</a:t>
            </a:r>
          </a:p>
        </p:txBody>
      </p:sp>
      <p:cxnSp>
        <p:nvCxnSpPr>
          <p:cNvPr id="9" name="Conector de seta reta 8"/>
          <p:cNvCxnSpPr>
            <a:endCxn id="4" idx="0"/>
          </p:cNvCxnSpPr>
          <p:nvPr/>
        </p:nvCxnSpPr>
        <p:spPr>
          <a:xfrm flipH="1">
            <a:off x="3189143" y="3491345"/>
            <a:ext cx="2934566" cy="7033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endCxn id="5" idx="0"/>
          </p:cNvCxnSpPr>
          <p:nvPr/>
        </p:nvCxnSpPr>
        <p:spPr>
          <a:xfrm>
            <a:off x="6123710" y="3491345"/>
            <a:ext cx="2551843" cy="6618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ta para baixo 13"/>
          <p:cNvSpPr/>
          <p:nvPr/>
        </p:nvSpPr>
        <p:spPr>
          <a:xfrm>
            <a:off x="2812465" y="4668980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8396025" y="4682830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Adaptabilidade: Capacidade do genótipo responder as variações ambientais</a:t>
            </a:r>
          </a:p>
          <a:p>
            <a:endParaRPr lang="pt-BR" dirty="0" smtClean="0"/>
          </a:p>
          <a:p>
            <a:r>
              <a:rPr lang="pt-BR" dirty="0" smtClean="0"/>
              <a:t>Estabilidade: Previsibilidade do comportamento.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0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30639"/>
            <a:ext cx="7886700" cy="1325563"/>
          </a:xfrm>
        </p:spPr>
        <p:txBody>
          <a:bodyPr/>
          <a:lstStyle/>
          <a:p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15335" y="3169512"/>
            <a:ext cx="2211532" cy="51579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Metodologias</a:t>
            </a:r>
          </a:p>
        </p:txBody>
      </p:sp>
      <p:sp>
        <p:nvSpPr>
          <p:cNvPr id="4" name="Chave esquerda 3"/>
          <p:cNvSpPr/>
          <p:nvPr/>
        </p:nvSpPr>
        <p:spPr>
          <a:xfrm>
            <a:off x="3666260" y="925083"/>
            <a:ext cx="429490" cy="50600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104755" y="994352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variância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829035" y="1962011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Regressão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133845" y="3143982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err="1"/>
              <a:t>Ideótipos</a:t>
            </a:r>
            <a:endParaRPr lang="pt-BR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078419" y="4404742"/>
            <a:ext cx="293197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fatores</a:t>
            </a:r>
          </a:p>
        </p:txBody>
      </p:sp>
      <p:sp>
        <p:nvSpPr>
          <p:cNvPr id="14" name="Chave esquerda 13"/>
          <p:cNvSpPr/>
          <p:nvPr/>
        </p:nvSpPr>
        <p:spPr>
          <a:xfrm>
            <a:off x="5461273" y="1682502"/>
            <a:ext cx="177498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119979" y="5499282"/>
            <a:ext cx="423430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Inteligência Computacional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7564567" y="144305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Wricke</a:t>
            </a:r>
            <a:r>
              <a:rPr lang="pt-BR" sz="2000" dirty="0"/>
              <a:t> (1965)</a:t>
            </a:r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5514077" y="1822698"/>
            <a:ext cx="4469755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Linear – </a:t>
            </a:r>
            <a:r>
              <a:rPr lang="pt-BR" sz="2000" dirty="0" err="1"/>
              <a:t>Eberhart</a:t>
            </a:r>
            <a:r>
              <a:rPr lang="pt-BR" sz="2000" dirty="0"/>
              <a:t> e Russell (1966)</a:t>
            </a:r>
          </a:p>
        </p:txBody>
      </p: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6525488" y="2321473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dirty="0"/>
          </a:p>
        </p:txBody>
      </p: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5514123" y="2376893"/>
            <a:ext cx="55556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Bissegmentada – Cruz, Torres e </a:t>
            </a:r>
            <a:r>
              <a:rPr lang="pt-BR" sz="2000" dirty="0" err="1"/>
              <a:t>Vencovsky</a:t>
            </a:r>
            <a:r>
              <a:rPr lang="pt-BR" sz="2000" dirty="0"/>
              <a:t> (1989)</a:t>
            </a:r>
          </a:p>
        </p:txBody>
      </p:sp>
      <p:sp>
        <p:nvSpPr>
          <p:cNvPr id="22" name="Chave esquerda 21"/>
          <p:cNvSpPr/>
          <p:nvPr/>
        </p:nvSpPr>
        <p:spPr>
          <a:xfrm>
            <a:off x="7255439" y="706324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have esquerda 22"/>
          <p:cNvSpPr/>
          <p:nvPr/>
        </p:nvSpPr>
        <p:spPr>
          <a:xfrm>
            <a:off x="5849208" y="286017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6223278" y="2892686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Lin</a:t>
            </a:r>
            <a:r>
              <a:rPr lang="pt-BR" sz="2000" dirty="0"/>
              <a:t> e </a:t>
            </a:r>
            <a:r>
              <a:rPr lang="pt-BR" sz="2000" dirty="0" err="1"/>
              <a:t>Binns</a:t>
            </a:r>
            <a:r>
              <a:rPr lang="pt-BR" sz="2000" dirty="0"/>
              <a:t> (1988)</a:t>
            </a:r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206817" y="351299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Centroide (2005)</a:t>
            </a:r>
          </a:p>
        </p:txBody>
      </p:sp>
      <p:sp>
        <p:nvSpPr>
          <p:cNvPr id="27" name="Chave esquerda 26"/>
          <p:cNvSpPr/>
          <p:nvPr/>
        </p:nvSpPr>
        <p:spPr>
          <a:xfrm>
            <a:off x="8218408" y="520166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spaço Reservado para Conteúdo 2"/>
          <p:cNvSpPr txBox="1">
            <a:spLocks/>
          </p:cNvSpPr>
          <p:nvPr/>
        </p:nvSpPr>
        <p:spPr>
          <a:xfrm>
            <a:off x="8506742" y="521715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Redes Neurais</a:t>
            </a:r>
          </a:p>
        </p:txBody>
      </p:sp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8548307" y="5799727"/>
            <a:ext cx="183732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Lógica </a:t>
            </a:r>
            <a:r>
              <a:rPr lang="pt-BR" sz="2000" dirty="0" err="1"/>
              <a:t>Fuzzy</a:t>
            </a:r>
            <a:endParaRPr lang="pt-BR" sz="2000" dirty="0"/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7578417" y="106896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Plaisted</a:t>
            </a:r>
            <a:r>
              <a:rPr lang="pt-BR" sz="2000" dirty="0"/>
              <a:t> Peterson (1959)</a:t>
            </a:r>
          </a:p>
        </p:txBody>
      </p:sp>
      <p:sp>
        <p:nvSpPr>
          <p:cNvPr id="30" name="Chave esquerda 29"/>
          <p:cNvSpPr/>
          <p:nvPr/>
        </p:nvSpPr>
        <p:spPr>
          <a:xfrm>
            <a:off x="6816412" y="4115506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spaço Reservado para Conteúdo 2"/>
          <p:cNvSpPr txBox="1">
            <a:spLocks/>
          </p:cNvSpPr>
          <p:nvPr/>
        </p:nvSpPr>
        <p:spPr>
          <a:xfrm>
            <a:off x="7139723" y="4440835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Murakami e Cruz (2002)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7643764" y="727935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Método Tradicional (1938)</a:t>
            </a:r>
          </a:p>
        </p:txBody>
      </p:sp>
    </p:spTree>
    <p:extLst>
      <p:ext uri="{BB962C8B-B14F-4D97-AF65-F5344CB8AC3E}">
        <p14:creationId xmlns:p14="http://schemas.microsoft.com/office/powerpoint/2010/main" val="2207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 smtClean="0"/>
              <a:t>Desafios do Melhoramento de Plantas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5200" y="1825626"/>
            <a:ext cx="9074150" cy="438121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dirty="0" smtClean="0"/>
              <a:t>Efeito Ambiental</a:t>
            </a:r>
          </a:p>
          <a:p>
            <a:pPr algn="ctr">
              <a:lnSpc>
                <a:spcPct val="150000"/>
              </a:lnSpc>
            </a:pPr>
            <a:r>
              <a:rPr lang="pt-BR" dirty="0" smtClean="0"/>
              <a:t>Desvio de dominância</a:t>
            </a:r>
          </a:p>
          <a:p>
            <a:pPr algn="ctr">
              <a:lnSpc>
                <a:spcPct val="150000"/>
              </a:lnSpc>
            </a:pPr>
            <a:r>
              <a:rPr lang="pt-BR" dirty="0" err="1" smtClean="0"/>
              <a:t>Epistasia</a:t>
            </a:r>
            <a:endParaRPr lang="pt-BR" dirty="0" smtClean="0"/>
          </a:p>
          <a:p>
            <a:pPr algn="ctr">
              <a:lnSpc>
                <a:spcPct val="150000"/>
              </a:lnSpc>
            </a:pPr>
            <a:r>
              <a:rPr lang="pt-BR" dirty="0" smtClean="0"/>
              <a:t>Interação genótipos por ambientes</a:t>
            </a:r>
          </a:p>
          <a:p>
            <a:pPr lvl="1" algn="ctr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99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73" y="129540"/>
            <a:ext cx="8497904" cy="65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0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60" y="129246"/>
            <a:ext cx="8453550" cy="66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1743" y="2738211"/>
            <a:ext cx="2579914" cy="1325563"/>
          </a:xfrm>
        </p:spPr>
        <p:txBody>
          <a:bodyPr/>
          <a:lstStyle/>
          <a:p>
            <a:r>
              <a:rPr lang="pt-BR" dirty="0" smtClean="0"/>
              <a:t>Duvidas??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7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CRUZ, C.D.. Princípios de genética quantitativa. Viçosa: UFV, 2005. 394 p</a:t>
            </a:r>
            <a:r>
              <a:rPr lang="pt-BR" dirty="0" smtClean="0"/>
              <a:t>.</a:t>
            </a:r>
          </a:p>
          <a:p>
            <a:r>
              <a:rPr lang="pt-BR" dirty="0"/>
              <a:t>RAMALHO, M.A.P.; ABREU, A.F.B.; SANTOS,J.B; NUNES, J.A.R.. Aplicações da genética quantitativa no melhoramento de plantas autógamas. Lavras: Editora UFLA, 2012. 522 p.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8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633690" y="1386352"/>
            <a:ext cx="518112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3ª Safra (outono-inverno)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268996"/>
              </p:ext>
            </p:extLst>
          </p:nvPr>
        </p:nvGraphicFramePr>
        <p:xfrm>
          <a:off x="3120390" y="1977770"/>
          <a:ext cx="5694426" cy="3536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6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112927" y="139280"/>
            <a:ext cx="60462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>
                <a:latin typeface="+mj-lt"/>
                <a:ea typeface="+mj-ea"/>
                <a:cs typeface="+mj-cs"/>
              </a:rPr>
              <a:t>Melhoramento de Plantas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63552" y="1177589"/>
            <a:ext cx="871296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Alteração da frequência alélica das plantas para benefício</a:t>
            </a:r>
          </a:p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 do homem (Bernardo, 2002).</a:t>
            </a:r>
          </a:p>
        </p:txBody>
      </p:sp>
      <p:sp>
        <p:nvSpPr>
          <p:cNvPr id="7" name="AutoShape 2" descr="Resultado de imagem para milh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82" name="Picture 10" descr="C:\Users\Vinicius\Dropbox\Doutorado\Seminario\feija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8" t="2735" b="3103"/>
          <a:stretch/>
        </p:blipFill>
        <p:spPr bwMode="auto">
          <a:xfrm>
            <a:off x="4439817" y="2617822"/>
            <a:ext cx="1893893" cy="1838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9" t="8611" r="10326" b="8634"/>
          <a:stretch/>
        </p:blipFill>
        <p:spPr>
          <a:xfrm>
            <a:off x="4583832" y="4883078"/>
            <a:ext cx="1325520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25684" r="5117"/>
          <a:stretch/>
        </p:blipFill>
        <p:spPr>
          <a:xfrm>
            <a:off x="2279576" y="2764730"/>
            <a:ext cx="1956040" cy="1672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 r="16790"/>
          <a:stretch/>
        </p:blipFill>
        <p:spPr>
          <a:xfrm>
            <a:off x="8472265" y="2599190"/>
            <a:ext cx="1829301" cy="1837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11572" r="7626"/>
          <a:stretch/>
        </p:blipFill>
        <p:spPr>
          <a:xfrm>
            <a:off x="8544272" y="4883078"/>
            <a:ext cx="1974784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0"/>
          <a:stretch/>
        </p:blipFill>
        <p:spPr>
          <a:xfrm>
            <a:off x="6069148" y="4869160"/>
            <a:ext cx="2475125" cy="1832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679617" y="2605455"/>
            <a:ext cx="1255274" cy="1880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6" t="17883" b="31565"/>
          <a:stretch/>
        </p:blipFill>
        <p:spPr>
          <a:xfrm>
            <a:off x="2098318" y="5136205"/>
            <a:ext cx="2233250" cy="104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16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0700" y="1825625"/>
            <a:ext cx="11252200" cy="4351338"/>
          </a:xfrm>
        </p:spPr>
        <p:txBody>
          <a:bodyPr/>
          <a:lstStyle/>
          <a:p>
            <a:r>
              <a:rPr lang="pt-BR" dirty="0" smtClean="0"/>
              <a:t>Objetivo: Desenvolver cultivares superiores às disponíveis no mercado, quanto a: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Produtividade de grãos</a:t>
            </a:r>
          </a:p>
          <a:p>
            <a:pPr lvl="1"/>
            <a:r>
              <a:rPr lang="pt-BR" dirty="0" smtClean="0"/>
              <a:t>Qualidade comercial dos grãos</a:t>
            </a:r>
          </a:p>
          <a:p>
            <a:pPr lvl="1"/>
            <a:r>
              <a:rPr lang="pt-BR" dirty="0" smtClean="0"/>
              <a:t>Qualidade tecnológica dos grãos</a:t>
            </a:r>
          </a:p>
          <a:p>
            <a:pPr lvl="1"/>
            <a:r>
              <a:rPr lang="pt-BR" dirty="0" smtClean="0"/>
              <a:t>Resistência aos principais patógenos</a:t>
            </a:r>
          </a:p>
          <a:p>
            <a:pPr lvl="1"/>
            <a:r>
              <a:rPr lang="pt-BR" dirty="0" smtClean="0"/>
              <a:t>Tolerância a estresses abióticos</a:t>
            </a:r>
          </a:p>
          <a:p>
            <a:pPr lvl="1"/>
            <a:endParaRPr lang="pt-BR" dirty="0"/>
          </a:p>
        </p:txBody>
      </p:sp>
      <p:pic>
        <p:nvPicPr>
          <p:cNvPr id="1026" name="Picture 2" descr="Resultado de imagem para cozinhar feij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19" y="2677477"/>
            <a:ext cx="2223481" cy="1668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imag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039" y="4549721"/>
            <a:ext cx="1360862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8295904" y="4549721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48" y="2677476"/>
            <a:ext cx="1845564" cy="1661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763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4" y="174071"/>
            <a:ext cx="10041391" cy="65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3" y="412296"/>
            <a:ext cx="9020175" cy="60769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r="83739" b="83275"/>
          <a:stretch/>
        </p:blipFill>
        <p:spPr>
          <a:xfrm>
            <a:off x="127226" y="97872"/>
            <a:ext cx="1632857" cy="10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6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1994</TotalTime>
  <Words>1997</Words>
  <Application>Microsoft Office PowerPoint</Application>
  <PresentationFormat>Widescreen</PresentationFormat>
  <Paragraphs>722</Paragraphs>
  <Slides>47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6" baseType="lpstr">
      <vt:lpstr>Microsoft YaHei</vt:lpstr>
      <vt:lpstr>ＭＳ Ｐゴシック</vt:lpstr>
      <vt:lpstr>Arial</vt:lpstr>
      <vt:lpstr>Calibri</vt:lpstr>
      <vt:lpstr>Calibri Light</vt:lpstr>
      <vt:lpstr>Cambria Math</vt:lpstr>
      <vt:lpstr>Times New Roman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Melhoramento de Plantas</vt:lpstr>
      <vt:lpstr>Apresentação do PowerPoint</vt:lpstr>
      <vt:lpstr>Apresentação do PowerPoint</vt:lpstr>
      <vt:lpstr>Apresentação do PowerPoint</vt:lpstr>
      <vt:lpstr>Estratégias de Melhoramento</vt:lpstr>
      <vt:lpstr>Apresentação do PowerPoint</vt:lpstr>
      <vt:lpstr>Apresentação do PowerPoint</vt:lpstr>
      <vt:lpstr>Seleção de Genitores</vt:lpstr>
      <vt:lpstr>Obtenção da População Segregante</vt:lpstr>
      <vt:lpstr>Processos de condução de populações segregantes</vt:lpstr>
      <vt:lpstr>Método Bulk dentro de progênies F2 ou F3</vt:lpstr>
      <vt:lpstr>Seleção Recorrente</vt:lpstr>
      <vt:lpstr>Apresentação do PowerPoint</vt:lpstr>
      <vt:lpstr>Apresentação do PowerPoint</vt:lpstr>
      <vt:lpstr>Caracteres Qualitativos</vt:lpstr>
      <vt:lpstr>Caracteres Quantitativos</vt:lpstr>
      <vt:lpstr>Exemplo</vt:lpstr>
      <vt:lpstr>Genética Quantitativa</vt:lpstr>
      <vt:lpstr>Exemplo</vt:lpstr>
      <vt:lpstr>Parâmetros Genéticos</vt:lpstr>
      <vt:lpstr>Componentes de variância</vt:lpstr>
      <vt:lpstr>Variância genética aditiva</vt:lpstr>
      <vt:lpstr>Variância genética de dominância </vt:lpstr>
      <vt:lpstr>Apresentação do PowerPoint</vt:lpstr>
      <vt:lpstr>Herdabilidade</vt:lpstr>
      <vt:lpstr>Predição do Ganho</vt:lpstr>
      <vt:lpstr>Exemplo: Ensaios com Progênies (famílias)</vt:lpstr>
      <vt:lpstr>Avaliação de 20 FMI</vt:lpstr>
      <vt:lpstr>Apresentação do PowerPoint</vt:lpstr>
      <vt:lpstr>Apresentação do PowerPoint</vt:lpstr>
      <vt:lpstr>Apresentação do PowerPoint</vt:lpstr>
      <vt:lpstr>Recomendação de Cultivares</vt:lpstr>
      <vt:lpstr>Natureza da Interação GxE</vt:lpstr>
      <vt:lpstr>Estudos de interação GxE</vt:lpstr>
      <vt:lpstr>Adaptabilidade e Estabilidade</vt:lpstr>
      <vt:lpstr>Adaptabilidade e Estabilidade</vt:lpstr>
      <vt:lpstr>Desafios do Melhoramento de Plantas</vt:lpstr>
      <vt:lpstr>Apresentação do PowerPoint</vt:lpstr>
      <vt:lpstr>Apresentação do PowerPoint</vt:lpstr>
      <vt:lpstr>Duvidas??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342</cp:revision>
  <dcterms:created xsi:type="dcterms:W3CDTF">2019-02-04T12:28:37Z</dcterms:created>
  <dcterms:modified xsi:type="dcterms:W3CDTF">2019-07-24T14:14:51Z</dcterms:modified>
</cp:coreProperties>
</file>